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68" r:id="rId2"/>
    <p:sldId id="257" r:id="rId3"/>
    <p:sldId id="258" r:id="rId4"/>
    <p:sldId id="259" r:id="rId5"/>
    <p:sldId id="290" r:id="rId6"/>
    <p:sldId id="260" r:id="rId7"/>
    <p:sldId id="291" r:id="rId8"/>
    <p:sldId id="265" r:id="rId9"/>
    <p:sldId id="269" r:id="rId10"/>
    <p:sldId id="270" r:id="rId11"/>
    <p:sldId id="273" r:id="rId12"/>
    <p:sldId id="275" r:id="rId13"/>
    <p:sldId id="277" r:id="rId14"/>
    <p:sldId id="278" r:id="rId15"/>
    <p:sldId id="279" r:id="rId16"/>
    <p:sldId id="292" r:id="rId17"/>
    <p:sldId id="281" r:id="rId18"/>
    <p:sldId id="282" r:id="rId19"/>
    <p:sldId id="284" r:id="rId20"/>
    <p:sldId id="285" r:id="rId21"/>
    <p:sldId id="286" r:id="rId22"/>
    <p:sldId id="288" r:id="rId23"/>
    <p:sldId id="289" r:id="rId24"/>
    <p:sldId id="267" r:id="rId25"/>
    <p:sldId id="266" r:id="rId2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2793" autoAdjust="0"/>
  </p:normalViewPr>
  <p:slideViewPr>
    <p:cSldViewPr snapToGrid="0">
      <p:cViewPr varScale="1">
        <p:scale>
          <a:sx n="102" d="100"/>
          <a:sy n="102" d="100"/>
        </p:scale>
        <p:origin x="894" y="114"/>
      </p:cViewPr>
      <p:guideLst/>
    </p:cSldViewPr>
  </p:slideViewPr>
  <p:notesTextViewPr>
    <p:cViewPr>
      <p:scale>
        <a:sx n="1" d="1"/>
        <a:sy n="1" d="1"/>
      </p:scale>
      <p:origin x="0" y="0"/>
    </p:cViewPr>
  </p:notesTextViewPr>
  <p:notesViewPr>
    <p:cSldViewPr snapToGrid="0">
      <p:cViewPr varScale="1">
        <p:scale>
          <a:sx n="52" d="100"/>
          <a:sy n="52" d="100"/>
        </p:scale>
        <p:origin x="249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C159CA-BB93-8A87-6E03-DC2CC7B2729B}"/>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4D07B0D-80BB-A7C8-F86A-FD150D51F68A}"/>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D71B5D0-B9A3-4EE4-8AC1-452095BE5FE1}" type="datetimeFigureOut">
              <a:rPr lang="en-GB" smtClean="0"/>
              <a:t>30/06/2026</a:t>
            </a:fld>
            <a:endParaRPr lang="en-GB"/>
          </a:p>
        </p:txBody>
      </p:sp>
      <p:sp>
        <p:nvSpPr>
          <p:cNvPr id="4" name="Footer Placeholder 3">
            <a:extLst>
              <a:ext uri="{FF2B5EF4-FFF2-40B4-BE49-F238E27FC236}">
                <a16:creationId xmlns:a16="http://schemas.microsoft.com/office/drawing/2014/main" id="{7817F820-3870-27DE-2541-416640B901CE}"/>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C8565AE-7E03-FFA6-7525-20717564B83C}"/>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C1B0332-874B-43FC-96E8-27DAD41CDA29}" type="slidenum">
              <a:rPr lang="en-GB" smtClean="0"/>
              <a:t>‹#›</a:t>
            </a:fld>
            <a:endParaRPr lang="en-GB"/>
          </a:p>
        </p:txBody>
      </p:sp>
    </p:spTree>
    <p:extLst>
      <p:ext uri="{BB962C8B-B14F-4D97-AF65-F5344CB8AC3E}">
        <p14:creationId xmlns:p14="http://schemas.microsoft.com/office/powerpoint/2010/main" val="7148816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30/06/2026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US">
                <a:latin typeface="Gill Sans MT" panose="020B0502020104020203" pitchFamily="34" charset="0"/>
              </a:rPr>
              <a:t>© 2026 David Graham et al. Culinary and Food Service Operations Management for Industry 5.0. 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US" sz="1000">
                <a:latin typeface="Gill Sans MT" panose="020B0502020104020203" pitchFamily="34" charset="0"/>
              </a:rPr>
              <a:t>© 2026 David Graham et al. Culinary and Food Service Operations Management for Industry 5.0. 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US" sz="1000"/>
              <a:t>© 2026 David Graham et al. Culinary and Food Service Operations Management for Industry 5.0. 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US" sz="1000"/>
              <a:t>© 2026 David Graham et al. Culinary and Food Service Operations Management for Industry 5.0. 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374534" y="3532910"/>
            <a:ext cx="11662584" cy="1770172"/>
          </a:xfrm>
        </p:spPr>
        <p:txBody>
          <a:bodyPr anchor="b">
            <a:normAutofit/>
          </a:bodyPr>
          <a:lstStyle/>
          <a:p>
            <a:r>
              <a:rPr lang="en-GB" sz="4000" noProof="0" dirty="0"/>
              <a:t>Chapter 8</a:t>
            </a:r>
            <a:br>
              <a:rPr lang="en-GB" sz="4000" noProof="0" dirty="0"/>
            </a:br>
            <a:r>
              <a:rPr lang="en-GB" sz="4000" noProof="0" dirty="0"/>
              <a:t>Service Redefined, Customer Experience and Personalisation in the Future</a:t>
            </a:r>
            <a:endParaRPr lang="en-GB" sz="4000" noProof="0" dirty="0">
              <a:solidFill>
                <a:schemeClr val="tx2"/>
              </a:solidFill>
            </a:endParaRP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04C0EB37-0421-1CE4-A271-1811F90BD8CB}"/>
              </a:ext>
            </a:extLst>
          </p:cNvPr>
          <p:cNvSpPr>
            <a:spLocks noGrp="1"/>
          </p:cNvSpPr>
          <p:nvPr>
            <p:ph type="ftr" sz="quarter" idx="3"/>
          </p:nvPr>
        </p:nvSpPr>
        <p:spPr/>
        <p:txBody>
          <a:bodyPr/>
          <a:lstStyle/>
          <a:p>
            <a:r>
              <a:rPr lang="en-GB" noProof="0" dirty="0">
                <a:latin typeface="Gill Sans MT" panose="020B0502020104020203" pitchFamily="34" charset="0"/>
              </a:rPr>
              <a:t>© 2026 David Graham et al. Culinary and Food Service Operations Management for Industry 5.0. Goodfellow Publishers</a:t>
            </a:r>
          </a:p>
        </p:txBody>
      </p:sp>
    </p:spTree>
    <p:extLst>
      <p:ext uri="{BB962C8B-B14F-4D97-AF65-F5344CB8AC3E}">
        <p14:creationId xmlns:p14="http://schemas.microsoft.com/office/powerpoint/2010/main" val="4023753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E7D83-E7B0-F7F4-A74B-158B49BA3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86EF5-F731-F89C-90BD-F2CE32F99C3B}"/>
              </a:ext>
            </a:extLst>
          </p:cNvPr>
          <p:cNvSpPr>
            <a:spLocks noGrp="1"/>
          </p:cNvSpPr>
          <p:nvPr>
            <p:ph type="title"/>
          </p:nvPr>
        </p:nvSpPr>
        <p:spPr/>
        <p:txBody>
          <a:bodyPr/>
          <a:lstStyle/>
          <a:p>
            <a:r>
              <a:rPr lang="en-GB" dirty="0"/>
              <a:t>Digitalisation of the dining experience</a:t>
            </a:r>
          </a:p>
        </p:txBody>
      </p:sp>
      <p:sp>
        <p:nvSpPr>
          <p:cNvPr id="3" name="Content Placeholder 2">
            <a:extLst>
              <a:ext uri="{FF2B5EF4-FFF2-40B4-BE49-F238E27FC236}">
                <a16:creationId xmlns:a16="http://schemas.microsoft.com/office/drawing/2014/main" id="{3B5227D1-1263-9C2C-E448-BC79CE05A447}"/>
              </a:ext>
            </a:extLst>
          </p:cNvPr>
          <p:cNvSpPr>
            <a:spLocks noGrp="1"/>
          </p:cNvSpPr>
          <p:nvPr>
            <p:ph idx="1"/>
          </p:nvPr>
        </p:nvSpPr>
        <p:spPr>
          <a:xfrm>
            <a:off x="838200" y="1825625"/>
            <a:ext cx="9040586" cy="4351338"/>
          </a:xfrm>
        </p:spPr>
        <p:txBody>
          <a:bodyPr>
            <a:normAutofit/>
          </a:bodyPr>
          <a:lstStyle/>
          <a:p>
            <a:pPr>
              <a:buFont typeface="Wingdings" panose="05000000000000000000" pitchFamily="2" charset="2"/>
              <a:buChar char="§"/>
            </a:pPr>
            <a:r>
              <a:rPr lang="en-GB" sz="2400" dirty="0"/>
              <a:t>Digital integration has transformed how consumers engage with food service providers before, during, and after their visit</a:t>
            </a:r>
          </a:p>
          <a:p>
            <a:pPr>
              <a:buFont typeface="Wingdings" panose="05000000000000000000" pitchFamily="2" charset="2"/>
              <a:buChar char="§"/>
            </a:pPr>
            <a:r>
              <a:rPr lang="en-GB" sz="2400" dirty="0"/>
              <a:t>Mobile ordering, digital payment systems, QR code menus, and online reservation platforms have streamlined operational processes while offering customers convenience and control</a:t>
            </a:r>
          </a:p>
          <a:p>
            <a:pPr>
              <a:buFont typeface="Wingdings" panose="05000000000000000000" pitchFamily="2" charset="2"/>
              <a:buChar char="§"/>
            </a:pPr>
            <a:r>
              <a:rPr lang="en-GB" sz="2400" dirty="0"/>
              <a:t>Additionally, AI-driven recommendation systems personalise menu suggestions based on prior orders or dietary preferences</a:t>
            </a:r>
          </a:p>
          <a:p>
            <a:pPr>
              <a:buFont typeface="Wingdings" panose="05000000000000000000" pitchFamily="2" charset="2"/>
              <a:buChar char="§"/>
            </a:pPr>
            <a:r>
              <a:rPr lang="en-GB" sz="2400" dirty="0"/>
              <a:t>Modern </a:t>
            </a:r>
            <a:r>
              <a:rPr lang="en-GB" sz="2400" dirty="0" err="1"/>
              <a:t>servicescapes</a:t>
            </a:r>
            <a:r>
              <a:rPr lang="en-GB" sz="2400" dirty="0"/>
              <a:t> blend physical, digital, and social elements, creating cohesive and interactive environments that enhance personalisation and engagement</a:t>
            </a:r>
          </a:p>
        </p:txBody>
      </p:sp>
      <p:sp>
        <p:nvSpPr>
          <p:cNvPr id="4" name="Footer Placeholder 3">
            <a:extLst>
              <a:ext uri="{FF2B5EF4-FFF2-40B4-BE49-F238E27FC236}">
                <a16:creationId xmlns:a16="http://schemas.microsoft.com/office/drawing/2014/main" id="{82278CFA-B208-FF83-0FAA-AEC19374C324}"/>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384810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3E214-78D2-7EA1-7907-A7B4380C4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BC624-73BB-720D-75D5-78BFEF1AF2E2}"/>
              </a:ext>
            </a:extLst>
          </p:cNvPr>
          <p:cNvSpPr>
            <a:spLocks noGrp="1"/>
          </p:cNvSpPr>
          <p:nvPr>
            <p:ph type="title"/>
          </p:nvPr>
        </p:nvSpPr>
        <p:spPr/>
        <p:txBody>
          <a:bodyPr/>
          <a:lstStyle/>
          <a:p>
            <a:r>
              <a:rPr lang="en-GB" dirty="0"/>
              <a:t>The Future of Food </a:t>
            </a:r>
          </a:p>
        </p:txBody>
      </p:sp>
      <p:sp>
        <p:nvSpPr>
          <p:cNvPr id="3" name="Content Placeholder 2">
            <a:extLst>
              <a:ext uri="{FF2B5EF4-FFF2-40B4-BE49-F238E27FC236}">
                <a16:creationId xmlns:a16="http://schemas.microsoft.com/office/drawing/2014/main" id="{E251B51C-AEDE-A3CD-8041-FF478B158648}"/>
              </a:ext>
            </a:extLst>
          </p:cNvPr>
          <p:cNvSpPr>
            <a:spLocks noGrp="1"/>
          </p:cNvSpPr>
          <p:nvPr>
            <p:ph idx="1"/>
          </p:nvPr>
        </p:nvSpPr>
        <p:spPr>
          <a:xfrm>
            <a:off x="838200" y="1825625"/>
            <a:ext cx="9238307" cy="4351338"/>
          </a:xfrm>
        </p:spPr>
        <p:txBody>
          <a:bodyPr>
            <a:normAutofit/>
          </a:bodyPr>
          <a:lstStyle/>
          <a:p>
            <a:pPr>
              <a:buFont typeface="Wingdings" panose="05000000000000000000" pitchFamily="2" charset="2"/>
              <a:buChar char="§"/>
            </a:pPr>
            <a:r>
              <a:rPr lang="en-GB" sz="2400" dirty="0"/>
              <a:t>The global food industry is rapidly approaching a period of unprecedented change</a:t>
            </a:r>
          </a:p>
          <a:p>
            <a:pPr>
              <a:buFont typeface="Wingdings" panose="05000000000000000000" pitchFamily="2" charset="2"/>
              <a:buChar char="§"/>
            </a:pPr>
            <a:r>
              <a:rPr lang="en-GB" sz="2400" dirty="0"/>
              <a:t>Environmental pressures, shifts in health consciousness and convenience culture, food production and dining experiences are being reimagined through scientific and technological innovations. Key developments such as:</a:t>
            </a:r>
          </a:p>
          <a:p>
            <a:pPr lvl="1">
              <a:buFont typeface="Wingdings" panose="05000000000000000000" pitchFamily="2" charset="2"/>
              <a:buChar char="§"/>
            </a:pPr>
            <a:r>
              <a:rPr lang="en-GB" dirty="0"/>
              <a:t>3D printed food</a:t>
            </a:r>
          </a:p>
          <a:p>
            <a:pPr lvl="1">
              <a:buFont typeface="Wingdings" panose="05000000000000000000" pitchFamily="2" charset="2"/>
              <a:buChar char="§"/>
            </a:pPr>
            <a:r>
              <a:rPr lang="en-GB" dirty="0"/>
              <a:t>Lab Grown meat</a:t>
            </a:r>
          </a:p>
          <a:p>
            <a:pPr lvl="1">
              <a:buFont typeface="Wingdings" panose="05000000000000000000" pitchFamily="2" charset="2"/>
              <a:buChar char="§"/>
            </a:pPr>
            <a:r>
              <a:rPr lang="en-GB" dirty="0"/>
              <a:t>Alternative Proteins</a:t>
            </a:r>
          </a:p>
          <a:p>
            <a:pPr lvl="1">
              <a:buFont typeface="Wingdings" panose="05000000000000000000" pitchFamily="2" charset="2"/>
              <a:buChar char="§"/>
            </a:pPr>
            <a:r>
              <a:rPr lang="en-GB" dirty="0"/>
              <a:t>New forms of nutrition delivery; including powders, pills, and meal replacement drinks</a:t>
            </a:r>
          </a:p>
        </p:txBody>
      </p:sp>
      <p:sp>
        <p:nvSpPr>
          <p:cNvPr id="4" name="Footer Placeholder 3">
            <a:extLst>
              <a:ext uri="{FF2B5EF4-FFF2-40B4-BE49-F238E27FC236}">
                <a16:creationId xmlns:a16="http://schemas.microsoft.com/office/drawing/2014/main" id="{3CACE6AB-F371-7F7C-9D69-7C35842E460A}"/>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897216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44E3F-9B55-C89F-89F9-4533175DB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75E8CA-C55A-9CFE-6DAB-52C71C2AACFF}"/>
              </a:ext>
            </a:extLst>
          </p:cNvPr>
          <p:cNvSpPr>
            <a:spLocks noGrp="1"/>
          </p:cNvSpPr>
          <p:nvPr>
            <p:ph type="title"/>
          </p:nvPr>
        </p:nvSpPr>
        <p:spPr/>
        <p:txBody>
          <a:bodyPr/>
          <a:lstStyle/>
          <a:p>
            <a:r>
              <a:rPr lang="en-GB" dirty="0"/>
              <a:t>Customer experience model</a:t>
            </a:r>
          </a:p>
        </p:txBody>
      </p:sp>
      <p:sp>
        <p:nvSpPr>
          <p:cNvPr id="3" name="Content Placeholder 2">
            <a:extLst>
              <a:ext uri="{FF2B5EF4-FFF2-40B4-BE49-F238E27FC236}">
                <a16:creationId xmlns:a16="http://schemas.microsoft.com/office/drawing/2014/main" id="{7925E732-334F-2ABF-98F8-EE9108301906}"/>
              </a:ext>
            </a:extLst>
          </p:cNvPr>
          <p:cNvSpPr>
            <a:spLocks noGrp="1"/>
          </p:cNvSpPr>
          <p:nvPr>
            <p:ph idx="1"/>
          </p:nvPr>
        </p:nvSpPr>
        <p:spPr>
          <a:xfrm>
            <a:off x="838200" y="1825625"/>
            <a:ext cx="9350829" cy="4351338"/>
          </a:xfrm>
        </p:spPr>
        <p:txBody>
          <a:bodyPr>
            <a:noAutofit/>
          </a:bodyPr>
          <a:lstStyle/>
          <a:p>
            <a:pPr>
              <a:buFont typeface="Wingdings" panose="05000000000000000000" pitchFamily="2" charset="2"/>
              <a:buChar char="§"/>
            </a:pPr>
            <a:r>
              <a:rPr lang="en-GB" sz="2400" dirty="0"/>
              <a:t>The deployment of emerging technologies within food service redefines not only operational processes but the very essence of the customer experience</a:t>
            </a:r>
          </a:p>
          <a:p>
            <a:pPr>
              <a:buFont typeface="Wingdings" panose="05000000000000000000" pitchFamily="2" charset="2"/>
              <a:buChar char="§"/>
            </a:pPr>
            <a:r>
              <a:rPr lang="en-GB" sz="2400" b="1" i="1" dirty="0"/>
              <a:t>Customer Experience Model </a:t>
            </a:r>
            <a:r>
              <a:rPr lang="en-GB" sz="2400" dirty="0"/>
              <a:t>emphasise that customer experiences are created through the interaction of physical environment and human interaction dimensions, shaped by individual characteristics and contextual trip factors</a:t>
            </a:r>
          </a:p>
          <a:p>
            <a:pPr>
              <a:buFont typeface="Wingdings" panose="05000000000000000000" pitchFamily="2" charset="2"/>
              <a:buChar char="§"/>
            </a:pPr>
            <a:r>
              <a:rPr lang="en-GB" sz="2400" dirty="0"/>
              <a:t>In technology-driven food service settings, the model (originally developed for hotels) offers valuable insights into how digital and physical experiences converge</a:t>
            </a:r>
          </a:p>
          <a:p>
            <a:pPr>
              <a:buFont typeface="Wingdings" panose="05000000000000000000" pitchFamily="2" charset="2"/>
              <a:buChar char="§"/>
            </a:pPr>
            <a:r>
              <a:rPr lang="en-GB" sz="2400" dirty="0"/>
              <a:t>In the traditional restaurant setting, ambience and décor formed the core of the physical environment</a:t>
            </a:r>
          </a:p>
        </p:txBody>
      </p:sp>
      <p:sp>
        <p:nvSpPr>
          <p:cNvPr id="4" name="Footer Placeholder 3">
            <a:extLst>
              <a:ext uri="{FF2B5EF4-FFF2-40B4-BE49-F238E27FC236}">
                <a16:creationId xmlns:a16="http://schemas.microsoft.com/office/drawing/2014/main" id="{50B6F904-6402-757B-0C48-FE35A5C544CF}"/>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936089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8E275-8487-BC75-99BC-5747899C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C3021-5084-0CBC-38B1-A284C12B137C}"/>
              </a:ext>
            </a:extLst>
          </p:cNvPr>
          <p:cNvSpPr>
            <a:spLocks noGrp="1"/>
          </p:cNvSpPr>
          <p:nvPr>
            <p:ph type="title"/>
          </p:nvPr>
        </p:nvSpPr>
        <p:spPr/>
        <p:txBody>
          <a:bodyPr/>
          <a:lstStyle/>
          <a:p>
            <a:r>
              <a:rPr lang="en-GB" dirty="0"/>
              <a:t>SERVQUAL gap and technology</a:t>
            </a:r>
          </a:p>
        </p:txBody>
      </p:sp>
      <p:sp>
        <p:nvSpPr>
          <p:cNvPr id="3" name="Content Placeholder 2">
            <a:extLst>
              <a:ext uri="{FF2B5EF4-FFF2-40B4-BE49-F238E27FC236}">
                <a16:creationId xmlns:a16="http://schemas.microsoft.com/office/drawing/2014/main" id="{F0B76E53-4403-68AD-F61E-9928F6F0EE26}"/>
              </a:ext>
            </a:extLst>
          </p:cNvPr>
          <p:cNvSpPr>
            <a:spLocks noGrp="1"/>
          </p:cNvSpPr>
          <p:nvPr>
            <p:ph idx="1"/>
          </p:nvPr>
        </p:nvSpPr>
        <p:spPr>
          <a:xfrm>
            <a:off x="838200" y="1825625"/>
            <a:ext cx="9726386" cy="4351338"/>
          </a:xfrm>
        </p:spPr>
        <p:txBody>
          <a:bodyPr>
            <a:normAutofit lnSpcReduction="10000"/>
          </a:bodyPr>
          <a:lstStyle/>
          <a:p>
            <a:pPr>
              <a:buFont typeface="Wingdings" panose="05000000000000000000" pitchFamily="2" charset="2"/>
              <a:buChar char="§"/>
            </a:pPr>
            <a:r>
              <a:rPr lang="en-GB" sz="2600" dirty="0"/>
              <a:t>The framework developed by Parasuraman et al., (1988) highlights the new emerging service quality gaps that technology brings</a:t>
            </a:r>
          </a:p>
          <a:p>
            <a:pPr>
              <a:buFont typeface="Wingdings" panose="05000000000000000000" pitchFamily="2" charset="2"/>
              <a:buChar char="§"/>
            </a:pPr>
            <a:r>
              <a:rPr lang="en-GB" sz="2600" dirty="0"/>
              <a:t>A service robot may reliably deliver a meal, but it lacks the nuanced understanding of guest emotions, potentially impacting relational quality </a:t>
            </a:r>
          </a:p>
          <a:p>
            <a:pPr>
              <a:buFont typeface="Wingdings" panose="05000000000000000000" pitchFamily="2" charset="2"/>
              <a:buChar char="§"/>
            </a:pPr>
            <a:r>
              <a:rPr lang="en-GB" sz="2600" dirty="0"/>
              <a:t>SERVQUAL identifies five dimensions of service quality:</a:t>
            </a:r>
          </a:p>
          <a:p>
            <a:pPr lvl="1">
              <a:buFont typeface="Wingdings" panose="05000000000000000000" pitchFamily="2" charset="2"/>
              <a:buChar char="§"/>
            </a:pPr>
            <a:r>
              <a:rPr lang="en-GB" sz="2600" dirty="0"/>
              <a:t>Reliability</a:t>
            </a:r>
          </a:p>
          <a:p>
            <a:pPr lvl="1">
              <a:buFont typeface="Wingdings" panose="05000000000000000000" pitchFamily="2" charset="2"/>
              <a:buChar char="§"/>
            </a:pPr>
            <a:r>
              <a:rPr lang="en-GB" sz="2600" dirty="0"/>
              <a:t>Assurance </a:t>
            </a:r>
          </a:p>
          <a:p>
            <a:pPr lvl="1">
              <a:buFont typeface="Wingdings" panose="05000000000000000000" pitchFamily="2" charset="2"/>
              <a:buChar char="§"/>
            </a:pPr>
            <a:r>
              <a:rPr lang="en-GB" sz="2600" dirty="0"/>
              <a:t>Tangibles</a:t>
            </a:r>
          </a:p>
          <a:p>
            <a:pPr lvl="1">
              <a:buFont typeface="Wingdings" panose="05000000000000000000" pitchFamily="2" charset="2"/>
              <a:buChar char="§"/>
            </a:pPr>
            <a:r>
              <a:rPr lang="en-GB" sz="2600" dirty="0"/>
              <a:t>Empathy</a:t>
            </a:r>
          </a:p>
          <a:p>
            <a:pPr lvl="1">
              <a:buFont typeface="Wingdings" panose="05000000000000000000" pitchFamily="2" charset="2"/>
              <a:buChar char="§"/>
            </a:pPr>
            <a:r>
              <a:rPr lang="en-GB" sz="2600" dirty="0"/>
              <a:t>Responsiveness</a:t>
            </a:r>
          </a:p>
          <a:p>
            <a:endParaRPr lang="en-GB" dirty="0"/>
          </a:p>
        </p:txBody>
      </p:sp>
      <p:sp>
        <p:nvSpPr>
          <p:cNvPr id="4" name="Footer Placeholder 3">
            <a:extLst>
              <a:ext uri="{FF2B5EF4-FFF2-40B4-BE49-F238E27FC236}">
                <a16:creationId xmlns:a16="http://schemas.microsoft.com/office/drawing/2014/main" id="{FA5A21DE-731B-0B0F-C6B4-E0CAA3C0E253}"/>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3173854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C81AA-C2DA-61DC-FEC6-E31A1A82A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EB34F-E696-A5B0-012C-8B1221309A72}"/>
              </a:ext>
            </a:extLst>
          </p:cNvPr>
          <p:cNvSpPr>
            <a:spLocks noGrp="1"/>
          </p:cNvSpPr>
          <p:nvPr>
            <p:ph type="title"/>
          </p:nvPr>
        </p:nvSpPr>
        <p:spPr/>
        <p:txBody>
          <a:bodyPr/>
          <a:lstStyle/>
          <a:p>
            <a:r>
              <a:rPr lang="en-GB" dirty="0"/>
              <a:t>Service delivery of the future</a:t>
            </a:r>
          </a:p>
        </p:txBody>
      </p:sp>
      <p:sp>
        <p:nvSpPr>
          <p:cNvPr id="3" name="Content Placeholder 2">
            <a:extLst>
              <a:ext uri="{FF2B5EF4-FFF2-40B4-BE49-F238E27FC236}">
                <a16:creationId xmlns:a16="http://schemas.microsoft.com/office/drawing/2014/main" id="{BF4C0DE5-AFA0-83E5-8F50-DF972E033A87}"/>
              </a:ext>
            </a:extLst>
          </p:cNvPr>
          <p:cNvSpPr>
            <a:spLocks noGrp="1"/>
          </p:cNvSpPr>
          <p:nvPr>
            <p:ph idx="1"/>
          </p:nvPr>
        </p:nvSpPr>
        <p:spPr>
          <a:xfrm>
            <a:off x="838200" y="1690688"/>
            <a:ext cx="9416143" cy="4508500"/>
          </a:xfrm>
        </p:spPr>
        <p:txBody>
          <a:bodyPr>
            <a:noAutofit/>
          </a:bodyPr>
          <a:lstStyle/>
          <a:p>
            <a:pPr>
              <a:buFont typeface="Wingdings" panose="05000000000000000000" pitchFamily="2" charset="2"/>
              <a:buChar char="§"/>
            </a:pPr>
            <a:r>
              <a:rPr lang="en-GB" sz="2400" dirty="0"/>
              <a:t>The future of service in food and beverage is characterised by hyper-personalisation, seamless technology integration, and an emphasis on experiential value</a:t>
            </a:r>
          </a:p>
          <a:p>
            <a:pPr>
              <a:buFont typeface="Wingdings" panose="05000000000000000000" pitchFamily="2" charset="2"/>
              <a:buChar char="§"/>
            </a:pPr>
            <a:r>
              <a:rPr lang="en-GB" sz="2400" dirty="0"/>
              <a:t>AI can anticipate needs; robots can handle routine tasks; immersive technology can create multi-sensory environments</a:t>
            </a:r>
          </a:p>
          <a:p>
            <a:pPr>
              <a:buFont typeface="Wingdings" panose="05000000000000000000" pitchFamily="2" charset="2"/>
              <a:buChar char="§"/>
            </a:pPr>
            <a:r>
              <a:rPr lang="en-GB" sz="2400" dirty="0"/>
              <a:t>In future interactions, customers and technology co-create value in dynamic service roles, balancing efficiency with emotional connection</a:t>
            </a:r>
          </a:p>
          <a:p>
            <a:pPr>
              <a:buFont typeface="Wingdings" panose="05000000000000000000" pitchFamily="2" charset="2"/>
              <a:buChar char="§"/>
            </a:pPr>
            <a:r>
              <a:rPr lang="en-GB" sz="2400" dirty="0"/>
              <a:t>Future service models in food and beverage operations will blend human warmth with digital efficiency, moving towards </a:t>
            </a:r>
            <a:r>
              <a:rPr lang="en-GB" sz="2400" i="1" dirty="0"/>
              <a:t>phygital </a:t>
            </a:r>
            <a:r>
              <a:rPr lang="en-GB" sz="2400" dirty="0"/>
              <a:t>(physical + digital) experiences</a:t>
            </a:r>
          </a:p>
          <a:p>
            <a:pPr>
              <a:buFont typeface="Wingdings" panose="05000000000000000000" pitchFamily="2" charset="2"/>
              <a:buChar char="§"/>
            </a:pPr>
            <a:r>
              <a:rPr lang="en-GB" sz="2400" dirty="0"/>
              <a:t>Hybrid service environments will allow customers to customise their service level choosing human interaction, digital-only, or a mix</a:t>
            </a:r>
          </a:p>
        </p:txBody>
      </p:sp>
      <p:sp>
        <p:nvSpPr>
          <p:cNvPr id="4" name="Footer Placeholder 3">
            <a:extLst>
              <a:ext uri="{FF2B5EF4-FFF2-40B4-BE49-F238E27FC236}">
                <a16:creationId xmlns:a16="http://schemas.microsoft.com/office/drawing/2014/main" id="{4D4CD2A0-CD3D-F2B4-C225-F6A94DA705D7}"/>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623518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4277-244C-D59D-C2A3-2EA779D2F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8279B-479B-A3CD-EE4F-AA482D723A87}"/>
              </a:ext>
            </a:extLst>
          </p:cNvPr>
          <p:cNvSpPr>
            <a:spLocks noGrp="1"/>
          </p:cNvSpPr>
          <p:nvPr>
            <p:ph type="title"/>
          </p:nvPr>
        </p:nvSpPr>
        <p:spPr/>
        <p:txBody>
          <a:bodyPr/>
          <a:lstStyle/>
          <a:p>
            <a:r>
              <a:rPr lang="en-GB" dirty="0"/>
              <a:t>Future Trends </a:t>
            </a:r>
          </a:p>
        </p:txBody>
      </p:sp>
      <p:sp>
        <p:nvSpPr>
          <p:cNvPr id="3" name="Content Placeholder 2">
            <a:extLst>
              <a:ext uri="{FF2B5EF4-FFF2-40B4-BE49-F238E27FC236}">
                <a16:creationId xmlns:a16="http://schemas.microsoft.com/office/drawing/2014/main" id="{04ACD0B9-07BF-40B1-6B7A-5DE3586BEB00}"/>
              </a:ext>
            </a:extLst>
          </p:cNvPr>
          <p:cNvSpPr>
            <a:spLocks noGrp="1"/>
          </p:cNvSpPr>
          <p:nvPr>
            <p:ph idx="1"/>
          </p:nvPr>
        </p:nvSpPr>
        <p:spPr>
          <a:xfrm>
            <a:off x="905346" y="1655029"/>
            <a:ext cx="9513097" cy="4551807"/>
          </a:xfrm>
        </p:spPr>
        <p:txBody>
          <a:bodyPr>
            <a:normAutofit/>
          </a:bodyPr>
          <a:lstStyle/>
          <a:p>
            <a:pPr algn="l">
              <a:buFont typeface="Wingdings" panose="05000000000000000000" pitchFamily="2" charset="2"/>
              <a:buChar char="§"/>
            </a:pPr>
            <a:r>
              <a:rPr lang="en-GB" sz="2400" b="0" i="0" u="none" strike="noStrike" baseline="0" dirty="0"/>
              <a:t>Increased adoption of voice-activated ordering</a:t>
            </a:r>
          </a:p>
          <a:p>
            <a:pPr algn="l">
              <a:buFont typeface="Wingdings" panose="05000000000000000000" pitchFamily="2" charset="2"/>
              <a:buChar char="§"/>
            </a:pPr>
            <a:r>
              <a:rPr lang="en-GB" sz="2400" b="0" i="0" u="none" strike="noStrike" baseline="0" dirty="0"/>
              <a:t>Blockchain for food traceability</a:t>
            </a:r>
          </a:p>
          <a:p>
            <a:pPr algn="l">
              <a:buFont typeface="Wingdings" panose="05000000000000000000" pitchFamily="2" charset="2"/>
              <a:buChar char="§"/>
            </a:pPr>
            <a:r>
              <a:rPr lang="en-GB" sz="2400" b="0" i="0" u="none" strike="noStrike" baseline="0" dirty="0"/>
              <a:t>Predictive analytics for demand forecasting</a:t>
            </a:r>
          </a:p>
          <a:p>
            <a:pPr algn="l">
              <a:buFont typeface="Wingdings" panose="05000000000000000000" pitchFamily="2" charset="2"/>
              <a:buChar char="§"/>
            </a:pPr>
            <a:r>
              <a:rPr lang="en-GB" sz="2400" b="0" i="0" u="none" strike="noStrike" baseline="0" dirty="0"/>
              <a:t>Biometric payment systems</a:t>
            </a:r>
          </a:p>
          <a:p>
            <a:pPr algn="l">
              <a:buFont typeface="Wingdings" panose="05000000000000000000" pitchFamily="2" charset="2"/>
              <a:buChar char="§"/>
            </a:pPr>
            <a:r>
              <a:rPr lang="en-GB" sz="2400" b="0" i="0" u="none" strike="noStrike" baseline="0" dirty="0"/>
              <a:t>Hyper-personalisation, AI-driven menus, mood responsive lighting, and biometric triggered personal preferences</a:t>
            </a:r>
          </a:p>
          <a:p>
            <a:pPr algn="l">
              <a:buFont typeface="Wingdings" panose="05000000000000000000" pitchFamily="2" charset="2"/>
              <a:buChar char="§"/>
            </a:pPr>
            <a:r>
              <a:rPr lang="en-GB" sz="2400" b="0" i="0" u="none" strike="noStrike" baseline="0" dirty="0"/>
              <a:t>Invisible service: RFID-enabled payment, AI auto-ordering, and smart sensors predicting needs, auto-detect desserts left on the table and dessert suggestions added to the bill</a:t>
            </a:r>
          </a:p>
          <a:p>
            <a:pPr algn="l">
              <a:buFont typeface="Wingdings" panose="05000000000000000000" pitchFamily="2" charset="2"/>
              <a:buChar char="§"/>
            </a:pPr>
            <a:r>
              <a:rPr lang="en-GB" sz="2400" b="0" i="0" u="none" strike="noStrike" baseline="0" dirty="0"/>
              <a:t>Health and sustainability tech; nutritional scanning devices, carbon footprint calculators, and ingredient traceability apps</a:t>
            </a:r>
          </a:p>
        </p:txBody>
      </p:sp>
      <p:sp>
        <p:nvSpPr>
          <p:cNvPr id="4" name="Footer Placeholder 3">
            <a:extLst>
              <a:ext uri="{FF2B5EF4-FFF2-40B4-BE49-F238E27FC236}">
                <a16:creationId xmlns:a16="http://schemas.microsoft.com/office/drawing/2014/main" id="{1702CDAD-AE7F-A5A8-F37E-BCA746AE1DD8}"/>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587652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DEB55-6F2A-2584-774C-7C288F59F4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EE2555-D2D1-1A46-2BCB-299F90450D01}"/>
              </a:ext>
            </a:extLst>
          </p:cNvPr>
          <p:cNvSpPr>
            <a:spLocks noGrp="1"/>
          </p:cNvSpPr>
          <p:nvPr>
            <p:ph type="title"/>
          </p:nvPr>
        </p:nvSpPr>
        <p:spPr/>
        <p:txBody>
          <a:bodyPr/>
          <a:lstStyle/>
          <a:p>
            <a:r>
              <a:rPr lang="en-GB" dirty="0"/>
              <a:t>Future Trends </a:t>
            </a:r>
            <a:r>
              <a:rPr lang="en-GB" sz="2000" dirty="0"/>
              <a:t>(cont’d) </a:t>
            </a:r>
          </a:p>
        </p:txBody>
      </p:sp>
      <p:sp>
        <p:nvSpPr>
          <p:cNvPr id="3" name="Content Placeholder 2">
            <a:extLst>
              <a:ext uri="{FF2B5EF4-FFF2-40B4-BE49-F238E27FC236}">
                <a16:creationId xmlns:a16="http://schemas.microsoft.com/office/drawing/2014/main" id="{88451607-B718-221E-CC90-8FCDE3EC9EEF}"/>
              </a:ext>
            </a:extLst>
          </p:cNvPr>
          <p:cNvSpPr>
            <a:spLocks noGrp="1"/>
          </p:cNvSpPr>
          <p:nvPr>
            <p:ph idx="1"/>
          </p:nvPr>
        </p:nvSpPr>
        <p:spPr>
          <a:xfrm>
            <a:off x="838200" y="1497159"/>
            <a:ext cx="9513097" cy="4836966"/>
          </a:xfrm>
        </p:spPr>
        <p:txBody>
          <a:bodyPr>
            <a:noAutofit/>
          </a:bodyPr>
          <a:lstStyle/>
          <a:p>
            <a:pPr algn="l">
              <a:buFont typeface="Wingdings" panose="05000000000000000000" pitchFamily="2" charset="2"/>
              <a:buChar char="§"/>
            </a:pPr>
            <a:r>
              <a:rPr lang="en-GB" sz="2400" b="0" i="0" u="none" strike="noStrike" baseline="0" dirty="0"/>
              <a:t>Robot–human collaborations, service robots supporting, not replacing, human roles</a:t>
            </a:r>
          </a:p>
          <a:p>
            <a:pPr algn="l">
              <a:buFont typeface="Wingdings" panose="05000000000000000000" pitchFamily="2" charset="2"/>
              <a:buChar char="§"/>
            </a:pPr>
            <a:r>
              <a:rPr lang="en-GB" sz="2400" b="0" i="0" u="none" strike="noStrike" baseline="0" dirty="0"/>
              <a:t>Contactless everything – payments, menus, service requests, and feedback systems</a:t>
            </a:r>
          </a:p>
          <a:p>
            <a:pPr algn="l">
              <a:buFont typeface="Wingdings" panose="05000000000000000000" pitchFamily="2" charset="2"/>
              <a:buChar char="§"/>
            </a:pPr>
            <a:r>
              <a:rPr lang="en-GB" sz="2400" b="0" i="0" u="none" strike="noStrike" baseline="0" dirty="0"/>
              <a:t>Immersive dining environments integrating AR/VR/XR for gamified, multi-sensory experiences</a:t>
            </a:r>
          </a:p>
          <a:p>
            <a:pPr algn="l">
              <a:buFont typeface="Wingdings" panose="05000000000000000000" pitchFamily="2" charset="2"/>
              <a:buChar char="§"/>
            </a:pPr>
            <a:r>
              <a:rPr lang="en-GB" sz="2400" b="0" i="0" u="none" strike="noStrike" baseline="0" dirty="0"/>
              <a:t>Sustainable and health-conscious technologies – smart kitchen appliances minimising waste and optimising nutrition</a:t>
            </a:r>
          </a:p>
          <a:p>
            <a:pPr>
              <a:buFont typeface="Wingdings" panose="05000000000000000000" pitchFamily="2" charset="2"/>
              <a:buChar char="§"/>
            </a:pPr>
            <a:r>
              <a:rPr lang="en-GB" sz="2400" dirty="0"/>
              <a:t>Socially inclusive design – tech for accessibility, accommodating sensory, mobility, and dietary needs</a:t>
            </a:r>
          </a:p>
          <a:p>
            <a:pPr>
              <a:buFont typeface="Wingdings" panose="05000000000000000000" pitchFamily="2" charset="2"/>
              <a:buChar char="§"/>
            </a:pPr>
            <a:r>
              <a:rPr lang="en-GB" sz="2400" dirty="0"/>
              <a:t>XR immersive dining – themed, interactive storytelling during meals</a:t>
            </a:r>
          </a:p>
          <a:p>
            <a:pPr>
              <a:buFont typeface="Wingdings" panose="05000000000000000000" pitchFamily="2" charset="2"/>
              <a:buChar char="§"/>
            </a:pPr>
            <a:r>
              <a:rPr lang="en-GB" sz="2400" dirty="0"/>
              <a:t>Future scientific food, powders, pills, instant meals, printed and lab grown</a:t>
            </a:r>
          </a:p>
        </p:txBody>
      </p:sp>
      <p:sp>
        <p:nvSpPr>
          <p:cNvPr id="4" name="Footer Placeholder 3">
            <a:extLst>
              <a:ext uri="{FF2B5EF4-FFF2-40B4-BE49-F238E27FC236}">
                <a16:creationId xmlns:a16="http://schemas.microsoft.com/office/drawing/2014/main" id="{4732734B-FDF0-B9F8-ED28-056E0680C98A}"/>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1956524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01A26-A113-096E-D560-E27E9F364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B189F-EB61-26EB-1226-75581BEAC9CD}"/>
              </a:ext>
            </a:extLst>
          </p:cNvPr>
          <p:cNvSpPr>
            <a:spLocks noGrp="1"/>
          </p:cNvSpPr>
          <p:nvPr>
            <p:ph type="title"/>
          </p:nvPr>
        </p:nvSpPr>
        <p:spPr/>
        <p:txBody>
          <a:bodyPr/>
          <a:lstStyle/>
          <a:p>
            <a:r>
              <a:rPr lang="en-GB" dirty="0"/>
              <a:t>The role of AI, big data, analytics and personalisation</a:t>
            </a:r>
          </a:p>
        </p:txBody>
      </p:sp>
      <p:sp>
        <p:nvSpPr>
          <p:cNvPr id="3" name="Content Placeholder 2">
            <a:extLst>
              <a:ext uri="{FF2B5EF4-FFF2-40B4-BE49-F238E27FC236}">
                <a16:creationId xmlns:a16="http://schemas.microsoft.com/office/drawing/2014/main" id="{9E1042A3-4A27-E4EA-2376-E130A82C0C76}"/>
              </a:ext>
            </a:extLst>
          </p:cNvPr>
          <p:cNvSpPr>
            <a:spLocks noGrp="1"/>
          </p:cNvSpPr>
          <p:nvPr>
            <p:ph idx="1"/>
          </p:nvPr>
        </p:nvSpPr>
        <p:spPr>
          <a:xfrm>
            <a:off x="838200" y="1825625"/>
            <a:ext cx="8867274" cy="4351338"/>
          </a:xfrm>
        </p:spPr>
        <p:txBody>
          <a:bodyPr>
            <a:normAutofit/>
          </a:bodyPr>
          <a:lstStyle/>
          <a:p>
            <a:pPr>
              <a:buFont typeface="Wingdings" panose="05000000000000000000" pitchFamily="2" charset="2"/>
              <a:buChar char="§"/>
            </a:pPr>
            <a:r>
              <a:rPr lang="en-GB" sz="2400" dirty="0"/>
              <a:t>Data is the core management information of modern food service operations, ensuring informed decision-making and personalisation at unprecedented scales</a:t>
            </a:r>
          </a:p>
          <a:p>
            <a:pPr>
              <a:buFont typeface="Wingdings" panose="05000000000000000000" pitchFamily="2" charset="2"/>
              <a:buChar char="§"/>
            </a:pPr>
            <a:r>
              <a:rPr lang="en-GB" sz="2400" dirty="0"/>
              <a:t>Big data analytics enables the ‘mining’ of customer preferences, consumption patterns, and feedback to tailor dynamic experiences </a:t>
            </a:r>
          </a:p>
          <a:p>
            <a:pPr>
              <a:buFont typeface="Wingdings" panose="05000000000000000000" pitchFamily="2" charset="2"/>
              <a:buChar char="§"/>
            </a:pPr>
            <a:r>
              <a:rPr lang="en-GB" sz="2400" dirty="0"/>
              <a:t>Advanced analytics powered by AI further allow predictive modelling anticipating diner preferences, reducing waste, and optimising inventory</a:t>
            </a:r>
          </a:p>
          <a:p>
            <a:pPr lvl="1">
              <a:buFont typeface="Wingdings" panose="05000000000000000000" pitchFamily="2" charset="2"/>
              <a:buChar char="§"/>
            </a:pPr>
            <a:r>
              <a:rPr lang="en-GB" dirty="0"/>
              <a:t>For example, loyalty programs collect rich behavioural data used to suggest dishes aligned with a customer’s dietary restrictions or past ordering history</a:t>
            </a:r>
          </a:p>
        </p:txBody>
      </p:sp>
      <p:sp>
        <p:nvSpPr>
          <p:cNvPr id="4" name="Footer Placeholder 3">
            <a:extLst>
              <a:ext uri="{FF2B5EF4-FFF2-40B4-BE49-F238E27FC236}">
                <a16:creationId xmlns:a16="http://schemas.microsoft.com/office/drawing/2014/main" id="{4B58A4BF-E167-EA68-D867-10A2EB1497F6}"/>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643088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BEC7-AC52-CF17-0239-431C3D8073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25E44F-8567-9F17-7A32-1F427DE1C9F4}"/>
              </a:ext>
            </a:extLst>
          </p:cNvPr>
          <p:cNvSpPr>
            <a:spLocks noGrp="1"/>
          </p:cNvSpPr>
          <p:nvPr>
            <p:ph type="title"/>
          </p:nvPr>
        </p:nvSpPr>
        <p:spPr/>
        <p:txBody>
          <a:bodyPr/>
          <a:lstStyle/>
          <a:p>
            <a:r>
              <a:rPr lang="en-GB" dirty="0"/>
              <a:t>E-menus, visualisation and digital tools</a:t>
            </a:r>
          </a:p>
        </p:txBody>
      </p:sp>
      <p:sp>
        <p:nvSpPr>
          <p:cNvPr id="3" name="Content Placeholder 2">
            <a:extLst>
              <a:ext uri="{FF2B5EF4-FFF2-40B4-BE49-F238E27FC236}">
                <a16:creationId xmlns:a16="http://schemas.microsoft.com/office/drawing/2014/main" id="{139C7B86-FACA-960C-D895-A679D1845A97}"/>
              </a:ext>
            </a:extLst>
          </p:cNvPr>
          <p:cNvSpPr>
            <a:spLocks noGrp="1"/>
          </p:cNvSpPr>
          <p:nvPr>
            <p:ph idx="1"/>
          </p:nvPr>
        </p:nvSpPr>
        <p:spPr>
          <a:xfrm>
            <a:off x="838200" y="1825625"/>
            <a:ext cx="9220200" cy="4351338"/>
          </a:xfrm>
        </p:spPr>
        <p:txBody>
          <a:bodyPr>
            <a:normAutofit/>
          </a:bodyPr>
          <a:lstStyle/>
          <a:p>
            <a:pPr>
              <a:buFont typeface="Wingdings" panose="05000000000000000000" pitchFamily="2" charset="2"/>
              <a:buChar char="§"/>
            </a:pPr>
            <a:r>
              <a:rPr lang="en-GB" sz="2400" dirty="0"/>
              <a:t>Electronic menus (e-menus) with integrated images, videos, and interactive elements revolutionise customer engagement</a:t>
            </a:r>
          </a:p>
          <a:p>
            <a:pPr>
              <a:buFont typeface="Wingdings" panose="05000000000000000000" pitchFamily="2" charset="2"/>
              <a:buChar char="§"/>
            </a:pPr>
            <a:r>
              <a:rPr lang="en-GB" sz="2400" dirty="0"/>
              <a:t>Unlike static paper menus, e-menus can update in real time, show 3D food models, and incorporate allergens or sustainability information at the tap of a finger</a:t>
            </a:r>
          </a:p>
          <a:p>
            <a:pPr>
              <a:buFont typeface="Wingdings" panose="05000000000000000000" pitchFamily="2" charset="2"/>
              <a:buChar char="§"/>
            </a:pPr>
            <a:r>
              <a:rPr lang="en-GB" sz="2400" dirty="0"/>
              <a:t>E-menus can improve ease of use and usefulness with information text and images across links and tabs that cannot be held on a printed menu</a:t>
            </a:r>
          </a:p>
          <a:p>
            <a:pPr>
              <a:buFont typeface="Wingdings" panose="05000000000000000000" pitchFamily="2" charset="2"/>
              <a:buChar char="§"/>
            </a:pPr>
            <a:r>
              <a:rPr lang="en-GB" sz="2400" dirty="0"/>
              <a:t>Customers report greater satisfaction and confidence in ordering when presented with vivid imagery and detailed descriptions, driving upselling</a:t>
            </a:r>
          </a:p>
        </p:txBody>
      </p:sp>
      <p:sp>
        <p:nvSpPr>
          <p:cNvPr id="4" name="Footer Placeholder 3">
            <a:extLst>
              <a:ext uri="{FF2B5EF4-FFF2-40B4-BE49-F238E27FC236}">
                <a16:creationId xmlns:a16="http://schemas.microsoft.com/office/drawing/2014/main" id="{9DD3B1AB-2F20-9D46-A0DB-287DC5F91210}"/>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76797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8A59-513D-D743-4423-98298DB01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00712-88F0-566A-B179-E0932F01116E}"/>
              </a:ext>
            </a:extLst>
          </p:cNvPr>
          <p:cNvSpPr>
            <a:spLocks noGrp="1"/>
          </p:cNvSpPr>
          <p:nvPr>
            <p:ph type="title"/>
          </p:nvPr>
        </p:nvSpPr>
        <p:spPr/>
        <p:txBody>
          <a:bodyPr/>
          <a:lstStyle/>
          <a:p>
            <a:r>
              <a:rPr lang="en-GB" dirty="0"/>
              <a:t>What next: The future horizon</a:t>
            </a:r>
          </a:p>
        </p:txBody>
      </p:sp>
      <p:sp>
        <p:nvSpPr>
          <p:cNvPr id="3" name="Content Placeholder 2">
            <a:extLst>
              <a:ext uri="{FF2B5EF4-FFF2-40B4-BE49-F238E27FC236}">
                <a16:creationId xmlns:a16="http://schemas.microsoft.com/office/drawing/2014/main" id="{D78904E9-3A95-E3A3-8489-C898224E9DAC}"/>
              </a:ext>
            </a:extLst>
          </p:cNvPr>
          <p:cNvSpPr>
            <a:spLocks noGrp="1"/>
          </p:cNvSpPr>
          <p:nvPr>
            <p:ph idx="1"/>
          </p:nvPr>
        </p:nvSpPr>
        <p:spPr>
          <a:xfrm>
            <a:off x="838200" y="1825625"/>
            <a:ext cx="9412705" cy="4351338"/>
          </a:xfrm>
        </p:spPr>
        <p:txBody>
          <a:bodyPr>
            <a:normAutofit/>
          </a:bodyPr>
          <a:lstStyle/>
          <a:p>
            <a:pPr>
              <a:buFont typeface="Wingdings" panose="05000000000000000000" pitchFamily="2" charset="2"/>
              <a:buChar char="§"/>
            </a:pPr>
            <a:r>
              <a:rPr lang="en-GB" sz="2400" dirty="0"/>
              <a:t>The future of customer service, experiences and streamlined food business operations will be driven by a combination of automation and human interaction</a:t>
            </a:r>
          </a:p>
          <a:p>
            <a:pPr>
              <a:buFont typeface="Wingdings" panose="05000000000000000000" pitchFamily="2" charset="2"/>
              <a:buChar char="§"/>
            </a:pPr>
            <a:r>
              <a:rPr lang="en-GB" sz="2400" dirty="0"/>
              <a:t>While technology will handle routine tasks, human staff will focus on creating emotional connections and providing personalised, high-touch service</a:t>
            </a:r>
          </a:p>
          <a:p>
            <a:pPr>
              <a:buFont typeface="Wingdings" panose="05000000000000000000" pitchFamily="2" charset="2"/>
              <a:buChar char="§"/>
            </a:pPr>
            <a:r>
              <a:rPr lang="en-GB" sz="2400" dirty="0"/>
              <a:t>Within the last 10 years there has been a significant debate around </a:t>
            </a:r>
            <a:r>
              <a:rPr lang="en-GB" sz="2400" b="1" dirty="0"/>
              <a:t>high tech </a:t>
            </a:r>
            <a:r>
              <a:rPr lang="en-GB" sz="2400" dirty="0"/>
              <a:t>versus </a:t>
            </a:r>
            <a:r>
              <a:rPr lang="en-GB" sz="2400" b="1" dirty="0"/>
              <a:t>high touch </a:t>
            </a:r>
            <a:r>
              <a:rPr lang="en-GB" sz="2400" dirty="0"/>
              <a:t>services</a:t>
            </a:r>
          </a:p>
          <a:p>
            <a:pPr>
              <a:buFont typeface="Wingdings" panose="05000000000000000000" pitchFamily="2" charset="2"/>
              <a:buChar char="§"/>
            </a:pPr>
            <a:r>
              <a:rPr lang="en-GB" sz="2400" dirty="0"/>
              <a:t>Early adopters have started to explore integrated technologies within hospitality operations</a:t>
            </a:r>
          </a:p>
        </p:txBody>
      </p:sp>
      <p:sp>
        <p:nvSpPr>
          <p:cNvPr id="4" name="Footer Placeholder 3">
            <a:extLst>
              <a:ext uri="{FF2B5EF4-FFF2-40B4-BE49-F238E27FC236}">
                <a16:creationId xmlns:a16="http://schemas.microsoft.com/office/drawing/2014/main" id="{28695F61-74F9-92D7-5A2C-159CBD113005}"/>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78525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8</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838200" y="1825625"/>
            <a:ext cx="9654766" cy="4351338"/>
          </a:xfrm>
        </p:spPr>
        <p:txBody>
          <a:bodyPr>
            <a:normAutofit/>
          </a:bodyPr>
          <a:lstStyle/>
          <a:p>
            <a:pPr marL="0" indent="0">
              <a:buNone/>
            </a:pPr>
            <a:r>
              <a:rPr lang="en-GB" sz="2400" dirty="0"/>
              <a:t>Exploring how data, technology and the integration with AI can personalise service and create unique dining experiences</a:t>
            </a:r>
          </a:p>
          <a:p>
            <a:pPr marL="0" indent="0">
              <a:buNone/>
            </a:pPr>
            <a:r>
              <a:rPr lang="en-GB" sz="2400" dirty="0"/>
              <a:t>This chapter covers:</a:t>
            </a:r>
          </a:p>
          <a:p>
            <a:pPr>
              <a:buFont typeface="Wingdings" panose="05000000000000000000" pitchFamily="2" charset="2"/>
              <a:buChar char="§"/>
            </a:pPr>
            <a:r>
              <a:rPr lang="en-GB" sz="2400" dirty="0"/>
              <a:t>How data analytics, AI and chatbots can be used in the personalisation of customer dining experiences</a:t>
            </a:r>
          </a:p>
          <a:p>
            <a:pPr>
              <a:buFont typeface="Wingdings" panose="05000000000000000000" pitchFamily="2" charset="2"/>
              <a:buChar char="§"/>
            </a:pPr>
            <a:r>
              <a:rPr lang="en-GB" sz="2400" dirty="0"/>
              <a:t>Emerging technologies in food service and develop strategic plans for future readiness</a:t>
            </a:r>
          </a:p>
          <a:p>
            <a:pPr>
              <a:buFont typeface="Wingdings" panose="05000000000000000000" pitchFamily="2" charset="2"/>
              <a:buChar char="§"/>
            </a:pPr>
            <a:r>
              <a:rPr lang="en-GB" sz="2400" dirty="0"/>
              <a:t>Models and frameworks to enable culinary and food service operators to evaluate and integrate digital technologies</a:t>
            </a:r>
          </a:p>
        </p:txBody>
      </p:sp>
      <p:sp>
        <p:nvSpPr>
          <p:cNvPr id="4" name="Footer Placeholder 3">
            <a:extLst>
              <a:ext uri="{FF2B5EF4-FFF2-40B4-BE49-F238E27FC236}">
                <a16:creationId xmlns:a16="http://schemas.microsoft.com/office/drawing/2014/main" id="{0890CF82-C373-C3EE-6DD4-A1F878D90562}"/>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33604-F773-CAA9-6514-E05400BB7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482961-26AB-A31E-9462-CE0030C395F7}"/>
              </a:ext>
            </a:extLst>
          </p:cNvPr>
          <p:cNvSpPr>
            <a:spLocks noGrp="1"/>
          </p:cNvSpPr>
          <p:nvPr>
            <p:ph type="title"/>
          </p:nvPr>
        </p:nvSpPr>
        <p:spPr/>
        <p:txBody>
          <a:bodyPr/>
          <a:lstStyle/>
          <a:p>
            <a:r>
              <a:rPr lang="en-GB" dirty="0"/>
              <a:t>What next: The future horizon</a:t>
            </a:r>
          </a:p>
        </p:txBody>
      </p:sp>
      <p:sp>
        <p:nvSpPr>
          <p:cNvPr id="3" name="Content Placeholder 2">
            <a:extLst>
              <a:ext uri="{FF2B5EF4-FFF2-40B4-BE49-F238E27FC236}">
                <a16:creationId xmlns:a16="http://schemas.microsoft.com/office/drawing/2014/main" id="{EDF2EAA4-62DF-993A-7303-635BB4B80801}"/>
              </a:ext>
            </a:extLst>
          </p:cNvPr>
          <p:cNvSpPr>
            <a:spLocks noGrp="1"/>
          </p:cNvSpPr>
          <p:nvPr>
            <p:ph idx="1"/>
          </p:nvPr>
        </p:nvSpPr>
        <p:spPr>
          <a:xfrm>
            <a:off x="272716" y="1690688"/>
            <a:ext cx="9512968" cy="4486275"/>
          </a:xfrm>
        </p:spPr>
        <p:txBody>
          <a:bodyPr>
            <a:normAutofit/>
          </a:bodyPr>
          <a:lstStyle/>
          <a:p>
            <a:pPr algn="l">
              <a:buFont typeface="Wingdings" panose="05000000000000000000" pitchFamily="2" charset="2"/>
              <a:buChar char="§"/>
            </a:pPr>
            <a:r>
              <a:rPr lang="en-GB" sz="2400" b="0" i="0" u="none" strike="noStrike" baseline="0" dirty="0"/>
              <a:t>Looking ahead, technology promises even more transformative changes in food service:</a:t>
            </a:r>
          </a:p>
          <a:p>
            <a:pPr lvl="1">
              <a:buFont typeface="Wingdings" panose="05000000000000000000" pitchFamily="2" charset="2"/>
              <a:buChar char="§"/>
            </a:pPr>
            <a:r>
              <a:rPr lang="en-GB" b="0" i="0" u="none" strike="noStrike" baseline="0" dirty="0"/>
              <a:t>Autonomous vehicles for contactless delivery</a:t>
            </a:r>
          </a:p>
          <a:p>
            <a:pPr lvl="1">
              <a:buFont typeface="Wingdings" panose="05000000000000000000" pitchFamily="2" charset="2"/>
              <a:buChar char="§"/>
            </a:pPr>
            <a:r>
              <a:rPr lang="en-GB" b="0" i="0" u="none" strike="noStrike" baseline="0" dirty="0"/>
              <a:t>Blockchain for transparent ingredient sourcing and food safety tracking</a:t>
            </a:r>
          </a:p>
          <a:p>
            <a:pPr lvl="1">
              <a:buFont typeface="Wingdings" panose="05000000000000000000" pitchFamily="2" charset="2"/>
              <a:buChar char="§"/>
            </a:pPr>
            <a:r>
              <a:rPr lang="en-GB" b="0" i="0" u="none" strike="noStrike" baseline="0" dirty="0"/>
              <a:t>Voice-activated ordering via smart assistants (Alexa, Google Home)</a:t>
            </a:r>
          </a:p>
          <a:p>
            <a:pPr lvl="1">
              <a:buFont typeface="Wingdings" panose="05000000000000000000" pitchFamily="2" charset="2"/>
              <a:buChar char="§"/>
            </a:pPr>
            <a:r>
              <a:rPr lang="en-GB" b="0" i="0" u="none" strike="noStrike" baseline="0" dirty="0"/>
              <a:t>Robotic bartenders and mixologists creating bespoke cocktails</a:t>
            </a:r>
          </a:p>
          <a:p>
            <a:pPr lvl="1">
              <a:buFont typeface="Wingdings" panose="05000000000000000000" pitchFamily="2" charset="2"/>
              <a:buChar char="§"/>
            </a:pPr>
            <a:r>
              <a:rPr lang="en-GB" b="0" i="0" u="none" strike="noStrike" baseline="0" dirty="0"/>
              <a:t>Robotics hosts and servers</a:t>
            </a:r>
          </a:p>
          <a:p>
            <a:pPr lvl="1">
              <a:buFont typeface="Wingdings" panose="05000000000000000000" pitchFamily="2" charset="2"/>
              <a:buChar char="§"/>
            </a:pPr>
            <a:r>
              <a:rPr lang="en-GB" b="0" i="0" u="none" strike="noStrike" baseline="0" dirty="0"/>
              <a:t>Enhanced AI personal assistants for business and consumers</a:t>
            </a:r>
          </a:p>
          <a:p>
            <a:pPr lvl="1">
              <a:buFont typeface="Wingdings" panose="05000000000000000000" pitchFamily="2" charset="2"/>
              <a:buChar char="§"/>
            </a:pPr>
            <a:r>
              <a:rPr lang="en-GB" b="0" i="0" u="none" strike="noStrike" baseline="0" dirty="0"/>
              <a:t>Wearable tech to monitor diners’ health metrics and suggest meal adjustments</a:t>
            </a:r>
            <a:endParaRPr lang="en-GB" dirty="0"/>
          </a:p>
        </p:txBody>
      </p:sp>
      <p:sp>
        <p:nvSpPr>
          <p:cNvPr id="4" name="Footer Placeholder 3">
            <a:extLst>
              <a:ext uri="{FF2B5EF4-FFF2-40B4-BE49-F238E27FC236}">
                <a16:creationId xmlns:a16="http://schemas.microsoft.com/office/drawing/2014/main" id="{FC586EFA-25CC-B2EF-0DC5-DA751F40E398}"/>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3257230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B152-8D07-BBA6-7735-7387A11F2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FC0052-F230-CC63-8A56-3904A0C1970C}"/>
              </a:ext>
            </a:extLst>
          </p:cNvPr>
          <p:cNvSpPr>
            <a:spLocks noGrp="1"/>
          </p:cNvSpPr>
          <p:nvPr>
            <p:ph type="title"/>
          </p:nvPr>
        </p:nvSpPr>
        <p:spPr/>
        <p:txBody>
          <a:bodyPr/>
          <a:lstStyle/>
          <a:p>
            <a:r>
              <a:rPr lang="en-GB" dirty="0"/>
              <a:t>Strategic planning for technology readiness in</a:t>
            </a:r>
            <a:br>
              <a:rPr lang="en-GB" dirty="0"/>
            </a:br>
            <a:r>
              <a:rPr lang="en-GB" dirty="0"/>
              <a:t>food service operations</a:t>
            </a:r>
          </a:p>
        </p:txBody>
      </p:sp>
      <p:sp>
        <p:nvSpPr>
          <p:cNvPr id="3" name="Content Placeholder 2">
            <a:extLst>
              <a:ext uri="{FF2B5EF4-FFF2-40B4-BE49-F238E27FC236}">
                <a16:creationId xmlns:a16="http://schemas.microsoft.com/office/drawing/2014/main" id="{A19EB2D4-FC10-707F-23E9-5E5FB6538547}"/>
              </a:ext>
            </a:extLst>
          </p:cNvPr>
          <p:cNvSpPr>
            <a:spLocks noGrp="1"/>
          </p:cNvSpPr>
          <p:nvPr>
            <p:ph idx="1"/>
          </p:nvPr>
        </p:nvSpPr>
        <p:spPr>
          <a:xfrm>
            <a:off x="838200" y="1690688"/>
            <a:ext cx="9621982" cy="4667250"/>
          </a:xfrm>
        </p:spPr>
        <p:txBody>
          <a:bodyPr>
            <a:noAutofit/>
          </a:bodyPr>
          <a:lstStyle/>
          <a:p>
            <a:pPr>
              <a:buFont typeface="Wingdings" panose="05000000000000000000" pitchFamily="2" charset="2"/>
              <a:buChar char="§"/>
            </a:pPr>
            <a:r>
              <a:rPr lang="en-GB" sz="2400" dirty="0"/>
              <a:t>Technological innovation is both an opportunity and a challenge</a:t>
            </a:r>
          </a:p>
          <a:p>
            <a:pPr>
              <a:buFont typeface="Wingdings" panose="05000000000000000000" pitchFamily="2" charset="2"/>
              <a:buChar char="§"/>
            </a:pPr>
            <a:r>
              <a:rPr lang="en-GB" sz="2400" dirty="0"/>
              <a:t>Harnessing emerging technologies, such as AI, robotics, e-menus, and immersive experiences, food service operators must engage in strategic planning that aligns with: </a:t>
            </a:r>
          </a:p>
          <a:p>
            <a:pPr lvl="1">
              <a:buFont typeface="Wingdings" panose="05000000000000000000" pitchFamily="2" charset="2"/>
              <a:buChar char="§"/>
            </a:pPr>
            <a:r>
              <a:rPr lang="en-GB" dirty="0"/>
              <a:t>Organisational goals</a:t>
            </a:r>
          </a:p>
          <a:p>
            <a:pPr lvl="1">
              <a:buFont typeface="Wingdings" panose="05000000000000000000" pitchFamily="2" charset="2"/>
              <a:buChar char="§"/>
            </a:pPr>
            <a:r>
              <a:rPr lang="en-GB" dirty="0"/>
              <a:t>Market dynamics</a:t>
            </a:r>
          </a:p>
          <a:p>
            <a:pPr lvl="1">
              <a:buFont typeface="Wingdings" panose="05000000000000000000" pitchFamily="2" charset="2"/>
              <a:buChar char="§"/>
            </a:pPr>
            <a:r>
              <a:rPr lang="en-GB" dirty="0"/>
              <a:t>Customer expectations</a:t>
            </a:r>
          </a:p>
          <a:p>
            <a:pPr>
              <a:buFont typeface="Wingdings" panose="05000000000000000000" pitchFamily="2" charset="2"/>
              <a:buChar char="§"/>
            </a:pPr>
            <a:r>
              <a:rPr lang="en-GB" sz="2400" dirty="0"/>
              <a:t>The failure to plan can result in misaligned investments, resistance among staff, poor customer experiences, and ultimately, lost competitive advantage</a:t>
            </a:r>
          </a:p>
          <a:p>
            <a:pPr>
              <a:buFont typeface="Wingdings" panose="05000000000000000000" pitchFamily="2" charset="2"/>
              <a:buChar char="§"/>
            </a:pPr>
            <a:r>
              <a:rPr lang="en-GB" sz="2400" dirty="0"/>
              <a:t>Using strategic tools can help businesses successfully implement technological developments</a:t>
            </a:r>
          </a:p>
        </p:txBody>
      </p:sp>
      <p:sp>
        <p:nvSpPr>
          <p:cNvPr id="4" name="Footer Placeholder 3">
            <a:extLst>
              <a:ext uri="{FF2B5EF4-FFF2-40B4-BE49-F238E27FC236}">
                <a16:creationId xmlns:a16="http://schemas.microsoft.com/office/drawing/2014/main" id="{C650661A-8E69-E132-107C-3DBEB19A4786}"/>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844322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7337E-880E-3AFB-71B5-5A522FE1B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FFD93-923F-0A1A-1F11-2E24C19F1722}"/>
              </a:ext>
            </a:extLst>
          </p:cNvPr>
          <p:cNvSpPr>
            <a:spLocks noGrp="1"/>
          </p:cNvSpPr>
          <p:nvPr>
            <p:ph type="title"/>
          </p:nvPr>
        </p:nvSpPr>
        <p:spPr/>
        <p:txBody>
          <a:bodyPr/>
          <a:lstStyle/>
          <a:p>
            <a:r>
              <a:rPr lang="en-GB" dirty="0"/>
              <a:t>Summary </a:t>
            </a:r>
          </a:p>
        </p:txBody>
      </p:sp>
      <p:sp>
        <p:nvSpPr>
          <p:cNvPr id="3" name="Content Placeholder 2">
            <a:extLst>
              <a:ext uri="{FF2B5EF4-FFF2-40B4-BE49-F238E27FC236}">
                <a16:creationId xmlns:a16="http://schemas.microsoft.com/office/drawing/2014/main" id="{8F98F071-9368-0438-5493-9107F56C51C5}"/>
              </a:ext>
            </a:extLst>
          </p:cNvPr>
          <p:cNvSpPr>
            <a:spLocks noGrp="1"/>
          </p:cNvSpPr>
          <p:nvPr>
            <p:ph idx="1"/>
          </p:nvPr>
        </p:nvSpPr>
        <p:spPr>
          <a:xfrm>
            <a:off x="838200" y="1825625"/>
            <a:ext cx="9580244" cy="4351338"/>
          </a:xfrm>
        </p:spPr>
        <p:txBody>
          <a:bodyPr/>
          <a:lstStyle/>
          <a:p>
            <a:pPr>
              <a:buFont typeface="Wingdings" panose="05000000000000000000" pitchFamily="2" charset="2"/>
              <a:buChar char="§"/>
            </a:pPr>
            <a:r>
              <a:rPr lang="en-GB" sz="2400" dirty="0"/>
              <a:t>Service is changing</a:t>
            </a:r>
          </a:p>
          <a:p>
            <a:pPr>
              <a:buFont typeface="Wingdings" panose="05000000000000000000" pitchFamily="2" charset="2"/>
              <a:buChar char="§"/>
            </a:pPr>
            <a:r>
              <a:rPr lang="en-GB" sz="2400" dirty="0"/>
              <a:t>New dining experiences are being supported by technology</a:t>
            </a:r>
          </a:p>
          <a:p>
            <a:pPr>
              <a:buFont typeface="Wingdings" panose="05000000000000000000" pitchFamily="2" charset="2"/>
              <a:buChar char="§"/>
            </a:pPr>
            <a:r>
              <a:rPr lang="en-GB" sz="2400" dirty="0"/>
              <a:t>The impact of personalisation is growing</a:t>
            </a:r>
          </a:p>
          <a:p>
            <a:pPr>
              <a:buFont typeface="Wingdings" panose="05000000000000000000" pitchFamily="2" charset="2"/>
              <a:buChar char="§"/>
            </a:pPr>
            <a:r>
              <a:rPr lang="en-GB" sz="2400" dirty="0"/>
              <a:t>Future customer experiences will be significantly impacted by technology</a:t>
            </a:r>
          </a:p>
          <a:p>
            <a:pPr>
              <a:buFont typeface="Wingdings" panose="05000000000000000000" pitchFamily="2" charset="2"/>
              <a:buChar char="§"/>
            </a:pPr>
            <a:r>
              <a:rPr lang="en-GB" sz="2400" dirty="0"/>
              <a:t>Using customer experience models and frameworks support integration and implementation of future technologies </a:t>
            </a:r>
          </a:p>
          <a:p>
            <a:pPr>
              <a:buFont typeface="Wingdings" panose="05000000000000000000" pitchFamily="2" charset="2"/>
              <a:buChar char="§"/>
            </a:pPr>
            <a:r>
              <a:rPr lang="en-GB" sz="2400" dirty="0"/>
              <a:t>Strategic planning tools are essential to success</a:t>
            </a:r>
          </a:p>
          <a:p>
            <a:endParaRPr lang="en-GB" dirty="0"/>
          </a:p>
        </p:txBody>
      </p:sp>
      <p:sp>
        <p:nvSpPr>
          <p:cNvPr id="4" name="Footer Placeholder 3">
            <a:extLst>
              <a:ext uri="{FF2B5EF4-FFF2-40B4-BE49-F238E27FC236}">
                <a16:creationId xmlns:a16="http://schemas.microsoft.com/office/drawing/2014/main" id="{BE1419DD-B9E4-43B8-8BE1-0A4F6FB2C79F}"/>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083771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ECC93-5FFB-7B01-5FC1-07F5D93999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82693-9BFD-CD8D-C4B3-43D2B1A2DD1F}"/>
              </a:ext>
            </a:extLst>
          </p:cNvPr>
          <p:cNvSpPr>
            <a:spLocks noGrp="1"/>
          </p:cNvSpPr>
          <p:nvPr>
            <p:ph type="title"/>
          </p:nvPr>
        </p:nvSpPr>
        <p:spPr/>
        <p:txBody>
          <a:bodyPr/>
          <a:lstStyle/>
          <a:p>
            <a:r>
              <a:rPr lang="en-GB" dirty="0"/>
              <a:t>Revision Questions </a:t>
            </a:r>
          </a:p>
        </p:txBody>
      </p:sp>
      <p:sp>
        <p:nvSpPr>
          <p:cNvPr id="3" name="Content Placeholder 2">
            <a:extLst>
              <a:ext uri="{FF2B5EF4-FFF2-40B4-BE49-F238E27FC236}">
                <a16:creationId xmlns:a16="http://schemas.microsoft.com/office/drawing/2014/main" id="{16FC2615-D953-0B6C-2B4B-F72A8D6B6EA4}"/>
              </a:ext>
            </a:extLst>
          </p:cNvPr>
          <p:cNvSpPr>
            <a:spLocks noGrp="1"/>
          </p:cNvSpPr>
          <p:nvPr>
            <p:ph idx="1"/>
          </p:nvPr>
        </p:nvSpPr>
        <p:spPr>
          <a:xfrm>
            <a:off x="838200" y="1825625"/>
            <a:ext cx="9364579" cy="4351338"/>
          </a:xfrm>
        </p:spPr>
        <p:txBody>
          <a:bodyPr>
            <a:normAutofit/>
          </a:bodyPr>
          <a:lstStyle/>
          <a:p>
            <a:pPr marL="457200" indent="-457200">
              <a:buFont typeface="+mj-lt"/>
              <a:buAutoNum type="arabicPeriod"/>
            </a:pPr>
            <a:r>
              <a:rPr lang="en-GB" sz="2400" dirty="0"/>
              <a:t>What are the four realms of the experience economy model?</a:t>
            </a:r>
          </a:p>
          <a:p>
            <a:pPr marL="457200" indent="-457200">
              <a:buFont typeface="+mj-lt"/>
              <a:buAutoNum type="arabicPeriod"/>
            </a:pPr>
            <a:r>
              <a:rPr lang="en-GB" sz="2400" dirty="0"/>
              <a:t>Identify examples of social and multi-sensory dining.</a:t>
            </a:r>
          </a:p>
          <a:p>
            <a:pPr marL="457200" indent="-457200">
              <a:buFont typeface="+mj-lt"/>
              <a:buAutoNum type="arabicPeriod"/>
            </a:pPr>
            <a:r>
              <a:rPr lang="en-GB" sz="2400" dirty="0"/>
              <a:t>What are key forms of personalisation?</a:t>
            </a:r>
          </a:p>
          <a:p>
            <a:pPr marL="457200" indent="-457200">
              <a:buFont typeface="+mj-lt"/>
              <a:buAutoNum type="arabicPeriod"/>
            </a:pPr>
            <a:r>
              <a:rPr lang="en-GB" sz="2400" dirty="0"/>
              <a:t>What are examples if future of food?</a:t>
            </a:r>
          </a:p>
          <a:p>
            <a:pPr marL="457200" indent="-457200">
              <a:buFont typeface="+mj-lt"/>
              <a:buAutoNum type="arabicPeriod"/>
            </a:pPr>
            <a:r>
              <a:rPr lang="en-GB" sz="2400" dirty="0"/>
              <a:t>What are </a:t>
            </a:r>
            <a:r>
              <a:rPr lang="en-GB" sz="2400"/>
              <a:t>the five </a:t>
            </a:r>
            <a:r>
              <a:rPr lang="en-GB" sz="2400" dirty="0"/>
              <a:t>dimensions of SERVQUAL?</a:t>
            </a:r>
          </a:p>
          <a:p>
            <a:pPr marL="457200" indent="-457200">
              <a:buFont typeface="+mj-lt"/>
              <a:buAutoNum type="arabicPeriod"/>
            </a:pPr>
            <a:r>
              <a:rPr lang="en-GB" sz="2400" dirty="0"/>
              <a:t>Identify examples of future transformative changes. </a:t>
            </a:r>
          </a:p>
        </p:txBody>
      </p:sp>
      <p:sp>
        <p:nvSpPr>
          <p:cNvPr id="4" name="Footer Placeholder 3">
            <a:extLst>
              <a:ext uri="{FF2B5EF4-FFF2-40B4-BE49-F238E27FC236}">
                <a16:creationId xmlns:a16="http://schemas.microsoft.com/office/drawing/2014/main" id="{E2CC8ED5-B146-A891-31DD-F6506604716F}"/>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15308326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8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US">
                <a:latin typeface="Gill Sans MT" panose="020B0502020104020203" pitchFamily="34" charset="0"/>
              </a:rPr>
              <a:t>© 2026 David Graham et al. Culinary and Food Service Operations Management for Industry 5.0. 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F98FE-DFE2-C8AF-28D9-1A6C19561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38E46-ACC9-6C4C-D281-37EA83293AE0}"/>
              </a:ext>
            </a:extLst>
          </p:cNvPr>
          <p:cNvSpPr>
            <a:spLocks noGrp="1"/>
          </p:cNvSpPr>
          <p:nvPr>
            <p:ph type="title"/>
          </p:nvPr>
        </p:nvSpPr>
        <p:spPr/>
        <p:txBody>
          <a:bodyPr/>
          <a:lstStyle/>
          <a:p>
            <a:r>
              <a:rPr lang="en-GB" dirty="0"/>
              <a:t>The meaning of service</a:t>
            </a:r>
          </a:p>
        </p:txBody>
      </p:sp>
      <p:sp>
        <p:nvSpPr>
          <p:cNvPr id="3" name="Content Placeholder 2">
            <a:extLst>
              <a:ext uri="{FF2B5EF4-FFF2-40B4-BE49-F238E27FC236}">
                <a16:creationId xmlns:a16="http://schemas.microsoft.com/office/drawing/2014/main" id="{F9FE9D51-C465-E00F-C042-3FCF9BF78730}"/>
              </a:ext>
            </a:extLst>
          </p:cNvPr>
          <p:cNvSpPr>
            <a:spLocks noGrp="1"/>
          </p:cNvSpPr>
          <p:nvPr>
            <p:ph idx="1"/>
          </p:nvPr>
        </p:nvSpPr>
        <p:spPr>
          <a:xfrm>
            <a:off x="838200" y="1836737"/>
            <a:ext cx="9735414" cy="4351338"/>
          </a:xfrm>
        </p:spPr>
        <p:txBody>
          <a:bodyPr>
            <a:normAutofit/>
          </a:bodyPr>
          <a:lstStyle/>
          <a:p>
            <a:pPr>
              <a:buFont typeface="Wingdings" panose="05000000000000000000" pitchFamily="2" charset="2"/>
              <a:buChar char="§"/>
            </a:pPr>
            <a:r>
              <a:rPr lang="en-GB" sz="2400" dirty="0"/>
              <a:t>Service is deeply ingrained within the hospitality industry and offers the opportunity for businesses to tailor their own ideas and provisions of service</a:t>
            </a:r>
          </a:p>
          <a:p>
            <a:pPr>
              <a:buFont typeface="Wingdings" panose="05000000000000000000" pitchFamily="2" charset="2"/>
              <a:buChar char="§"/>
            </a:pPr>
            <a:r>
              <a:rPr lang="en-GB" sz="2400" dirty="0"/>
              <a:t>The impact from technology should be considered to enhance the current service standard</a:t>
            </a:r>
          </a:p>
          <a:p>
            <a:pPr>
              <a:buFont typeface="Wingdings" panose="05000000000000000000" pitchFamily="2" charset="2"/>
              <a:buChar char="§"/>
            </a:pPr>
            <a:r>
              <a:rPr lang="en-GB" sz="2400" dirty="0"/>
              <a:t>Service processes and principles are important as they help to:</a:t>
            </a:r>
          </a:p>
          <a:p>
            <a:pPr lvl="1">
              <a:buFont typeface="Wingdings" panose="05000000000000000000" pitchFamily="2" charset="2"/>
              <a:buChar char="§"/>
            </a:pPr>
            <a:r>
              <a:rPr lang="en-GB" b="0" i="0" u="none" strike="noStrike" baseline="0" dirty="0"/>
              <a:t>Drive customer satisfaction and loyalty</a:t>
            </a:r>
          </a:p>
          <a:p>
            <a:pPr lvl="1">
              <a:buFont typeface="Wingdings" panose="05000000000000000000" pitchFamily="2" charset="2"/>
              <a:buChar char="§"/>
            </a:pPr>
            <a:r>
              <a:rPr lang="en-GB" b="0" i="0" u="none" strike="noStrike" baseline="0" dirty="0"/>
              <a:t>Shape the brand and reputation of a venue</a:t>
            </a:r>
          </a:p>
          <a:p>
            <a:pPr lvl="1">
              <a:buFont typeface="Wingdings" panose="05000000000000000000" pitchFamily="2" charset="2"/>
              <a:buChar char="§"/>
            </a:pPr>
            <a:r>
              <a:rPr lang="en-GB" b="0" i="0" u="none" strike="noStrike" baseline="0" dirty="0"/>
              <a:t>Encourage positive word-of-mouth and reviews</a:t>
            </a:r>
          </a:p>
          <a:p>
            <a:pPr lvl="1">
              <a:buFont typeface="Wingdings" panose="05000000000000000000" pitchFamily="2" charset="2"/>
              <a:buChar char="§"/>
            </a:pPr>
            <a:r>
              <a:rPr lang="en-GB" b="0" i="0" u="none" strike="noStrike" baseline="0" dirty="0"/>
              <a:t>Influence repeat business and profitability</a:t>
            </a:r>
          </a:p>
          <a:p>
            <a:pPr lvl="1">
              <a:buFont typeface="Wingdings" panose="05000000000000000000" pitchFamily="2" charset="2"/>
              <a:buChar char="§"/>
            </a:pPr>
            <a:r>
              <a:rPr lang="en-GB" b="0" i="0" u="none" strike="noStrike" baseline="0" dirty="0"/>
              <a:t>Differentiate businesses in competitive markets</a:t>
            </a:r>
            <a:endParaRPr lang="en-GB" dirty="0"/>
          </a:p>
        </p:txBody>
      </p:sp>
      <p:sp>
        <p:nvSpPr>
          <p:cNvPr id="4" name="Footer Placeholder 3">
            <a:extLst>
              <a:ext uri="{FF2B5EF4-FFF2-40B4-BE49-F238E27FC236}">
                <a16:creationId xmlns:a16="http://schemas.microsoft.com/office/drawing/2014/main" id="{4AB663FC-CAF9-AB91-C281-07CA4CA39140}"/>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750684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C45B1-A29C-AC4E-76B7-190364F2D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75C89-D889-DBD3-75BF-6AF88875C1A0}"/>
              </a:ext>
            </a:extLst>
          </p:cNvPr>
          <p:cNvSpPr>
            <a:spLocks noGrp="1"/>
          </p:cNvSpPr>
          <p:nvPr>
            <p:ph type="title"/>
          </p:nvPr>
        </p:nvSpPr>
        <p:spPr/>
        <p:txBody>
          <a:bodyPr/>
          <a:lstStyle/>
          <a:p>
            <a:r>
              <a:rPr lang="en-GB" dirty="0"/>
              <a:t>Changes in dining experiences</a:t>
            </a:r>
          </a:p>
        </p:txBody>
      </p:sp>
      <p:sp>
        <p:nvSpPr>
          <p:cNvPr id="3" name="Content Placeholder 2">
            <a:extLst>
              <a:ext uri="{FF2B5EF4-FFF2-40B4-BE49-F238E27FC236}">
                <a16:creationId xmlns:a16="http://schemas.microsoft.com/office/drawing/2014/main" id="{F7A7FBD6-F025-C393-5D46-69D1DDF6811D}"/>
              </a:ext>
            </a:extLst>
          </p:cNvPr>
          <p:cNvSpPr>
            <a:spLocks noGrp="1"/>
          </p:cNvSpPr>
          <p:nvPr>
            <p:ph idx="1"/>
          </p:nvPr>
        </p:nvSpPr>
        <p:spPr>
          <a:xfrm>
            <a:off x="812926" y="1690688"/>
            <a:ext cx="9283574" cy="4351338"/>
          </a:xfrm>
        </p:spPr>
        <p:txBody>
          <a:bodyPr>
            <a:noAutofit/>
          </a:bodyPr>
          <a:lstStyle/>
          <a:p>
            <a:pPr>
              <a:buFont typeface="Wingdings" panose="05000000000000000000" pitchFamily="2" charset="2"/>
              <a:buChar char="§"/>
            </a:pPr>
            <a:r>
              <a:rPr lang="en-GB" sz="2400" dirty="0"/>
              <a:t>In the last two decades dining experiences have undergone a transformation: </a:t>
            </a:r>
          </a:p>
          <a:p>
            <a:pPr lvl="1">
              <a:buFont typeface="Wingdings" panose="05000000000000000000" pitchFamily="2" charset="2"/>
              <a:buChar char="§"/>
            </a:pPr>
            <a:r>
              <a:rPr lang="en-GB" dirty="0"/>
              <a:t>Driven by heightened consumer expectations</a:t>
            </a:r>
          </a:p>
          <a:p>
            <a:pPr lvl="1">
              <a:buFont typeface="Wingdings" panose="05000000000000000000" pitchFamily="2" charset="2"/>
              <a:buChar char="§"/>
            </a:pPr>
            <a:r>
              <a:rPr lang="en-GB" dirty="0"/>
              <a:t>Technological enhancement</a:t>
            </a:r>
          </a:p>
          <a:p>
            <a:pPr lvl="1">
              <a:buFont typeface="Wingdings" panose="05000000000000000000" pitchFamily="2" charset="2"/>
              <a:buChar char="§"/>
            </a:pPr>
            <a:r>
              <a:rPr lang="en-GB" dirty="0"/>
              <a:t>Increasing emphasis on personalisation </a:t>
            </a:r>
          </a:p>
          <a:p>
            <a:pPr lvl="1">
              <a:buFont typeface="Wingdings" panose="05000000000000000000" pitchFamily="2" charset="2"/>
              <a:buChar char="§"/>
            </a:pPr>
            <a:r>
              <a:rPr lang="en-GB" dirty="0"/>
              <a:t>Experiential consumption</a:t>
            </a:r>
          </a:p>
        </p:txBody>
      </p:sp>
      <p:sp>
        <p:nvSpPr>
          <p:cNvPr id="4" name="Footer Placeholder 3">
            <a:extLst>
              <a:ext uri="{FF2B5EF4-FFF2-40B4-BE49-F238E27FC236}">
                <a16:creationId xmlns:a16="http://schemas.microsoft.com/office/drawing/2014/main" id="{560E4C13-F1A3-479C-4B1A-53B0D3BDE10F}"/>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21399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FE216-9F79-6E5F-D1EF-C214ED5C6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A8F51-F77A-3E3E-9477-771EF4F223D4}"/>
              </a:ext>
            </a:extLst>
          </p:cNvPr>
          <p:cNvSpPr>
            <a:spLocks noGrp="1"/>
          </p:cNvSpPr>
          <p:nvPr>
            <p:ph type="title"/>
          </p:nvPr>
        </p:nvSpPr>
        <p:spPr/>
        <p:txBody>
          <a:bodyPr/>
          <a:lstStyle/>
          <a:p>
            <a:r>
              <a:rPr lang="en-GB" dirty="0"/>
              <a:t>Changes in dining experiences </a:t>
            </a:r>
            <a:r>
              <a:rPr lang="en-GB" sz="2000" dirty="0"/>
              <a:t>(cont’d)</a:t>
            </a:r>
          </a:p>
        </p:txBody>
      </p:sp>
      <p:sp>
        <p:nvSpPr>
          <p:cNvPr id="3" name="Content Placeholder 2">
            <a:extLst>
              <a:ext uri="{FF2B5EF4-FFF2-40B4-BE49-F238E27FC236}">
                <a16:creationId xmlns:a16="http://schemas.microsoft.com/office/drawing/2014/main" id="{BDA68620-0E5E-2721-439F-2AE117692C3E}"/>
              </a:ext>
            </a:extLst>
          </p:cNvPr>
          <p:cNvSpPr>
            <a:spLocks noGrp="1"/>
          </p:cNvSpPr>
          <p:nvPr>
            <p:ph idx="1"/>
          </p:nvPr>
        </p:nvSpPr>
        <p:spPr>
          <a:xfrm>
            <a:off x="812926" y="1690688"/>
            <a:ext cx="9283574" cy="4351338"/>
          </a:xfrm>
        </p:spPr>
        <p:txBody>
          <a:bodyPr>
            <a:noAutofit/>
          </a:bodyPr>
          <a:lstStyle/>
          <a:p>
            <a:pPr>
              <a:buFont typeface="Wingdings" panose="05000000000000000000" pitchFamily="2" charset="2"/>
              <a:buChar char="§"/>
            </a:pPr>
            <a:r>
              <a:rPr lang="en-GB" sz="2400" dirty="0"/>
              <a:t>Although traditional service models built around formal restaurant settings are still relevant, there is an emerging dining scene for </a:t>
            </a:r>
            <a:r>
              <a:rPr lang="en-GB" sz="2400" b="1" dirty="0"/>
              <a:t>flexible</a:t>
            </a:r>
            <a:r>
              <a:rPr lang="en-GB" sz="2400" dirty="0"/>
              <a:t>, </a:t>
            </a:r>
            <a:r>
              <a:rPr lang="en-GB" sz="2400" b="1" dirty="0"/>
              <a:t>informal</a:t>
            </a:r>
            <a:r>
              <a:rPr lang="en-GB" sz="2400" dirty="0"/>
              <a:t>, and </a:t>
            </a:r>
            <a:r>
              <a:rPr lang="en-GB" sz="2400" b="1" dirty="0"/>
              <a:t>multisensory </a:t>
            </a:r>
            <a:r>
              <a:rPr lang="en-GB" sz="2400" dirty="0"/>
              <a:t>concepts </a:t>
            </a:r>
          </a:p>
          <a:p>
            <a:pPr>
              <a:buFont typeface="Wingdings" panose="05000000000000000000" pitchFamily="2" charset="2"/>
              <a:buChar char="§"/>
            </a:pPr>
            <a:r>
              <a:rPr lang="en-GB" sz="2400" dirty="0"/>
              <a:t>Consumers seek more experiences that entertain, engage, and reflect their personal values and social identities </a:t>
            </a:r>
          </a:p>
          <a:p>
            <a:pPr>
              <a:buFont typeface="Wingdings" panose="05000000000000000000" pitchFamily="2" charset="2"/>
              <a:buChar char="§"/>
            </a:pPr>
            <a:r>
              <a:rPr lang="en-GB" sz="2400" dirty="0"/>
              <a:t>The shift from product or service-oriented dining to experience oriented consumption is underpinned by the concept of the Experience Economy</a:t>
            </a:r>
          </a:p>
        </p:txBody>
      </p:sp>
      <p:sp>
        <p:nvSpPr>
          <p:cNvPr id="4" name="Footer Placeholder 3">
            <a:extLst>
              <a:ext uri="{FF2B5EF4-FFF2-40B4-BE49-F238E27FC236}">
                <a16:creationId xmlns:a16="http://schemas.microsoft.com/office/drawing/2014/main" id="{ADAE075C-66C6-1144-CF91-8B83F63F0A4A}"/>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69810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6652D-5DD1-345D-565A-275EE9809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A0943-C9BE-27AA-C102-94F44EAB5740}"/>
              </a:ext>
            </a:extLst>
          </p:cNvPr>
          <p:cNvSpPr>
            <a:spLocks noGrp="1"/>
          </p:cNvSpPr>
          <p:nvPr>
            <p:ph type="title"/>
          </p:nvPr>
        </p:nvSpPr>
        <p:spPr>
          <a:xfrm>
            <a:off x="838200" y="283643"/>
            <a:ext cx="10515600" cy="1325563"/>
          </a:xfrm>
        </p:spPr>
        <p:txBody>
          <a:bodyPr/>
          <a:lstStyle/>
          <a:p>
            <a:r>
              <a:rPr lang="en-GB" dirty="0"/>
              <a:t>Experience Economy</a:t>
            </a:r>
          </a:p>
        </p:txBody>
      </p:sp>
      <p:sp>
        <p:nvSpPr>
          <p:cNvPr id="3" name="Content Placeholder 2">
            <a:extLst>
              <a:ext uri="{FF2B5EF4-FFF2-40B4-BE49-F238E27FC236}">
                <a16:creationId xmlns:a16="http://schemas.microsoft.com/office/drawing/2014/main" id="{8B10AF8B-03EB-57A3-1D7E-52EE95ABE31A}"/>
              </a:ext>
            </a:extLst>
          </p:cNvPr>
          <p:cNvSpPr>
            <a:spLocks noGrp="1"/>
          </p:cNvSpPr>
          <p:nvPr>
            <p:ph idx="1"/>
          </p:nvPr>
        </p:nvSpPr>
        <p:spPr>
          <a:xfrm>
            <a:off x="838200" y="1825625"/>
            <a:ext cx="9236529" cy="4351338"/>
          </a:xfrm>
        </p:spPr>
        <p:txBody>
          <a:bodyPr>
            <a:normAutofit/>
          </a:bodyPr>
          <a:lstStyle/>
          <a:p>
            <a:pPr>
              <a:buFont typeface="Wingdings" panose="05000000000000000000" pitchFamily="2" charset="2"/>
              <a:buChar char="§"/>
            </a:pPr>
            <a:r>
              <a:rPr lang="en-GB" sz="2400" dirty="0"/>
              <a:t>Economic value is progressively staged through experiences rather than the mere provision of goods or services</a:t>
            </a:r>
          </a:p>
          <a:p>
            <a:pPr>
              <a:buFont typeface="Wingdings" panose="05000000000000000000" pitchFamily="2" charset="2"/>
              <a:buChar char="§"/>
            </a:pPr>
            <a:r>
              <a:rPr lang="en-GB" sz="2400" dirty="0"/>
              <a:t>Dining has become an event in which ambience, storytelling, interaction, and personalisation matter as much as the food itself</a:t>
            </a:r>
          </a:p>
        </p:txBody>
      </p:sp>
      <p:sp>
        <p:nvSpPr>
          <p:cNvPr id="4" name="Footer Placeholder 3">
            <a:extLst>
              <a:ext uri="{FF2B5EF4-FFF2-40B4-BE49-F238E27FC236}">
                <a16:creationId xmlns:a16="http://schemas.microsoft.com/office/drawing/2014/main" id="{EAFB2481-8CF0-A90B-8C6C-4E3293C9AFF7}"/>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1369177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BF94F-7904-F459-A778-2828E8B5EB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029D2F-1E3D-DED5-C2BA-A3D50DC03928}"/>
              </a:ext>
            </a:extLst>
          </p:cNvPr>
          <p:cNvSpPr>
            <a:spLocks noGrp="1"/>
          </p:cNvSpPr>
          <p:nvPr>
            <p:ph type="title"/>
          </p:nvPr>
        </p:nvSpPr>
        <p:spPr>
          <a:xfrm>
            <a:off x="838200" y="283643"/>
            <a:ext cx="10515600" cy="1325563"/>
          </a:xfrm>
        </p:spPr>
        <p:txBody>
          <a:bodyPr/>
          <a:lstStyle/>
          <a:p>
            <a:r>
              <a:rPr lang="en-GB" dirty="0"/>
              <a:t>Experience Economy – the Four Realms</a:t>
            </a:r>
          </a:p>
        </p:txBody>
      </p:sp>
      <p:sp>
        <p:nvSpPr>
          <p:cNvPr id="3" name="Content Placeholder 2">
            <a:extLst>
              <a:ext uri="{FF2B5EF4-FFF2-40B4-BE49-F238E27FC236}">
                <a16:creationId xmlns:a16="http://schemas.microsoft.com/office/drawing/2014/main" id="{934A2858-5B7B-2C4F-8A0C-44A1C0DB8B92}"/>
              </a:ext>
            </a:extLst>
          </p:cNvPr>
          <p:cNvSpPr>
            <a:spLocks noGrp="1"/>
          </p:cNvSpPr>
          <p:nvPr>
            <p:ph idx="1"/>
          </p:nvPr>
        </p:nvSpPr>
        <p:spPr>
          <a:xfrm>
            <a:off x="838200" y="1825625"/>
            <a:ext cx="9236529" cy="4351338"/>
          </a:xfrm>
        </p:spPr>
        <p:txBody>
          <a:bodyPr>
            <a:normAutofit/>
          </a:bodyPr>
          <a:lstStyle/>
          <a:p>
            <a:pPr>
              <a:buFont typeface="Wingdings" panose="05000000000000000000" pitchFamily="2" charset="2"/>
              <a:buChar char="§"/>
            </a:pPr>
            <a:r>
              <a:rPr lang="en-GB" sz="2400" dirty="0"/>
              <a:t>The four realms of the experience economy are:</a:t>
            </a:r>
          </a:p>
          <a:p>
            <a:pPr lvl="1">
              <a:buFont typeface="Wingdings" panose="05000000000000000000" pitchFamily="2" charset="2"/>
              <a:buChar char="§"/>
            </a:pPr>
            <a:r>
              <a:rPr lang="en-GB" dirty="0"/>
              <a:t>Entertainment</a:t>
            </a:r>
          </a:p>
          <a:p>
            <a:pPr lvl="1">
              <a:buFont typeface="Wingdings" panose="05000000000000000000" pitchFamily="2" charset="2"/>
              <a:buChar char="§"/>
            </a:pPr>
            <a:r>
              <a:rPr lang="en-GB" dirty="0"/>
              <a:t>Educational</a:t>
            </a:r>
          </a:p>
          <a:p>
            <a:pPr lvl="1">
              <a:buFont typeface="Wingdings" panose="05000000000000000000" pitchFamily="2" charset="2"/>
              <a:buChar char="§"/>
            </a:pPr>
            <a:r>
              <a:rPr lang="en-GB" dirty="0"/>
              <a:t>Escapist</a:t>
            </a:r>
          </a:p>
          <a:p>
            <a:pPr lvl="1">
              <a:buFont typeface="Wingdings" panose="05000000000000000000" pitchFamily="2" charset="2"/>
              <a:buChar char="§"/>
            </a:pPr>
            <a:r>
              <a:rPr lang="en-GB" dirty="0"/>
              <a:t>Aesthetic </a:t>
            </a:r>
          </a:p>
          <a:p>
            <a:pPr>
              <a:buFont typeface="Wingdings" panose="05000000000000000000" pitchFamily="2" charset="2"/>
              <a:buChar char="§"/>
            </a:pPr>
            <a:r>
              <a:rPr lang="en-GB" sz="2400" dirty="0"/>
              <a:t>The focus being how involved is the customer within these experiences</a:t>
            </a:r>
          </a:p>
          <a:p>
            <a:pPr>
              <a:buFont typeface="Wingdings" panose="05000000000000000000" pitchFamily="2" charset="2"/>
              <a:buChar char="§"/>
            </a:pPr>
            <a:r>
              <a:rPr lang="en-GB" sz="2400" dirty="0"/>
              <a:t>This focus is based around participation levels either </a:t>
            </a:r>
            <a:r>
              <a:rPr lang="en-GB" sz="2400" i="1" dirty="0"/>
              <a:t>Active </a:t>
            </a:r>
            <a:r>
              <a:rPr lang="en-GB" sz="2400" dirty="0"/>
              <a:t>or </a:t>
            </a:r>
            <a:r>
              <a:rPr lang="en-GB" sz="2400" i="1" dirty="0"/>
              <a:t>Passive</a:t>
            </a:r>
            <a:r>
              <a:rPr lang="en-GB" sz="2400" dirty="0"/>
              <a:t>, and they are linked within the experience via </a:t>
            </a:r>
            <a:r>
              <a:rPr lang="en-GB" sz="2400" i="1" dirty="0"/>
              <a:t>Immersion </a:t>
            </a:r>
            <a:r>
              <a:rPr lang="en-GB" sz="2400" dirty="0"/>
              <a:t>or </a:t>
            </a:r>
            <a:r>
              <a:rPr lang="en-GB" sz="2400" i="1" dirty="0"/>
              <a:t>Absorption</a:t>
            </a:r>
            <a:endParaRPr lang="en-GB" sz="2400" dirty="0"/>
          </a:p>
        </p:txBody>
      </p:sp>
      <p:sp>
        <p:nvSpPr>
          <p:cNvPr id="4" name="Footer Placeholder 3">
            <a:extLst>
              <a:ext uri="{FF2B5EF4-FFF2-40B4-BE49-F238E27FC236}">
                <a16:creationId xmlns:a16="http://schemas.microsoft.com/office/drawing/2014/main" id="{E66E7F54-B6ED-37A2-E004-DA627C98EE64}"/>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2799877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FA82D-885F-45E6-1E86-B227085BFA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BD18D-C991-E6D0-7D1C-54B6075481A0}"/>
              </a:ext>
            </a:extLst>
          </p:cNvPr>
          <p:cNvSpPr>
            <a:spLocks noGrp="1"/>
          </p:cNvSpPr>
          <p:nvPr>
            <p:ph type="title"/>
          </p:nvPr>
        </p:nvSpPr>
        <p:spPr/>
        <p:txBody>
          <a:bodyPr/>
          <a:lstStyle/>
          <a:p>
            <a:r>
              <a:rPr lang="en-GB" dirty="0"/>
              <a:t>Social dining</a:t>
            </a:r>
          </a:p>
        </p:txBody>
      </p:sp>
      <p:sp>
        <p:nvSpPr>
          <p:cNvPr id="3" name="Content Placeholder 2">
            <a:extLst>
              <a:ext uri="{FF2B5EF4-FFF2-40B4-BE49-F238E27FC236}">
                <a16:creationId xmlns:a16="http://schemas.microsoft.com/office/drawing/2014/main" id="{A5B40829-C2E4-DCAF-F964-D0E7B3DF594C}"/>
              </a:ext>
            </a:extLst>
          </p:cNvPr>
          <p:cNvSpPr>
            <a:spLocks noGrp="1"/>
          </p:cNvSpPr>
          <p:nvPr>
            <p:ph idx="1"/>
          </p:nvPr>
        </p:nvSpPr>
        <p:spPr>
          <a:xfrm>
            <a:off x="506994" y="1534886"/>
            <a:ext cx="9911450" cy="4642077"/>
          </a:xfrm>
        </p:spPr>
        <p:txBody>
          <a:bodyPr>
            <a:normAutofit/>
          </a:bodyPr>
          <a:lstStyle/>
          <a:p>
            <a:pPr>
              <a:buFont typeface="Wingdings" panose="05000000000000000000" pitchFamily="2" charset="2"/>
              <a:buChar char="§"/>
            </a:pPr>
            <a:r>
              <a:rPr lang="en-GB" sz="2400" dirty="0"/>
              <a:t>Eating as an experience while watching television or online entertainment with someone else has gained traction by offering diners curated meal experiences synchronised with themed video content or live performances</a:t>
            </a:r>
          </a:p>
          <a:p>
            <a:pPr>
              <a:buFont typeface="Wingdings" panose="05000000000000000000" pitchFamily="2" charset="2"/>
              <a:buChar char="§"/>
            </a:pPr>
            <a:r>
              <a:rPr lang="en-GB" sz="2400" dirty="0"/>
              <a:t>In 2018 ‘</a:t>
            </a:r>
            <a:r>
              <a:rPr lang="en-GB" sz="2400" i="1" dirty="0"/>
              <a:t>mukbang</a:t>
            </a:r>
            <a:r>
              <a:rPr lang="en-GB" sz="2400" dirty="0"/>
              <a:t>’ a combination of </a:t>
            </a:r>
            <a:r>
              <a:rPr lang="en-GB" sz="2400" i="1" dirty="0" err="1"/>
              <a:t>muok</a:t>
            </a:r>
            <a:r>
              <a:rPr lang="en-GB" sz="2400" i="1" dirty="0"/>
              <a:t>-da </a:t>
            </a:r>
            <a:r>
              <a:rPr lang="en-GB" sz="2400" dirty="0"/>
              <a:t>(the Korean word for eating) with </a:t>
            </a:r>
            <a:r>
              <a:rPr lang="en-GB" sz="2400" i="1" dirty="0"/>
              <a:t>bang song </a:t>
            </a:r>
            <a:r>
              <a:rPr lang="en-GB" sz="2400" dirty="0"/>
              <a:t>(Korean for broadcast), has seen consumers worldwide tuning in to You-Tube videos to watch people eat</a:t>
            </a:r>
          </a:p>
          <a:p>
            <a:pPr>
              <a:buFont typeface="Wingdings" panose="05000000000000000000" pitchFamily="2" charset="2"/>
              <a:buChar char="§"/>
            </a:pPr>
            <a:r>
              <a:rPr lang="en-GB" sz="2400" dirty="0"/>
              <a:t>A contemporary dining model emerging in Asian and European markets offers diners curated meals synchronised with bespoke audiovisual content</a:t>
            </a:r>
          </a:p>
          <a:p>
            <a:pPr>
              <a:buFont typeface="Wingdings" panose="05000000000000000000" pitchFamily="2" charset="2"/>
              <a:buChar char="§"/>
            </a:pPr>
            <a:r>
              <a:rPr lang="en-GB" sz="2400" dirty="0"/>
              <a:t>These experiences cater to an audience seeking novelty and stimulation, turning mealtimes into opportunities for social media content creation</a:t>
            </a:r>
          </a:p>
        </p:txBody>
      </p:sp>
      <p:sp>
        <p:nvSpPr>
          <p:cNvPr id="4" name="Footer Placeholder 3">
            <a:extLst>
              <a:ext uri="{FF2B5EF4-FFF2-40B4-BE49-F238E27FC236}">
                <a16:creationId xmlns:a16="http://schemas.microsoft.com/office/drawing/2014/main" id="{19E98C79-D01C-252B-5C47-0A0701B10C87}"/>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1491969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8F655-18BA-12CA-BEE7-CC60546A45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9AC44-AC96-2CB9-3D32-3A5672408BC0}"/>
              </a:ext>
            </a:extLst>
          </p:cNvPr>
          <p:cNvSpPr>
            <a:spLocks noGrp="1"/>
          </p:cNvSpPr>
          <p:nvPr>
            <p:ph type="title"/>
          </p:nvPr>
        </p:nvSpPr>
        <p:spPr/>
        <p:txBody>
          <a:bodyPr/>
          <a:lstStyle/>
          <a:p>
            <a:r>
              <a:rPr lang="en-GB" dirty="0"/>
              <a:t>Social dining </a:t>
            </a:r>
            <a:r>
              <a:rPr lang="en-GB" sz="2000" dirty="0"/>
              <a:t>(cont’d)</a:t>
            </a:r>
          </a:p>
        </p:txBody>
      </p:sp>
      <p:sp>
        <p:nvSpPr>
          <p:cNvPr id="3" name="Content Placeholder 2">
            <a:extLst>
              <a:ext uri="{FF2B5EF4-FFF2-40B4-BE49-F238E27FC236}">
                <a16:creationId xmlns:a16="http://schemas.microsoft.com/office/drawing/2014/main" id="{737C0F85-B0D5-0105-B74F-170C85647854}"/>
              </a:ext>
            </a:extLst>
          </p:cNvPr>
          <p:cNvSpPr>
            <a:spLocks noGrp="1"/>
          </p:cNvSpPr>
          <p:nvPr>
            <p:ph idx="1"/>
          </p:nvPr>
        </p:nvSpPr>
        <p:spPr>
          <a:xfrm>
            <a:off x="838200" y="1825625"/>
            <a:ext cx="9399814" cy="4351338"/>
          </a:xfrm>
        </p:spPr>
        <p:txBody>
          <a:bodyPr>
            <a:normAutofit/>
          </a:bodyPr>
          <a:lstStyle/>
          <a:p>
            <a:pPr>
              <a:buFont typeface="Wingdings" panose="05000000000000000000" pitchFamily="2" charset="2"/>
              <a:buChar char="§"/>
            </a:pPr>
            <a:r>
              <a:rPr lang="en-GB" sz="2400" dirty="0"/>
              <a:t>Similarly, food halls and street food markets have become major players in urban dining landscapes</a:t>
            </a:r>
          </a:p>
          <a:p>
            <a:pPr>
              <a:buFont typeface="Wingdings" panose="05000000000000000000" pitchFamily="2" charset="2"/>
              <a:buChar char="§"/>
            </a:pPr>
            <a:r>
              <a:rPr lang="en-GB" sz="2400" dirty="0"/>
              <a:t>Spaces cater to increasingly diverse consumer tastes by offering a range of cuisines in casual, open-plan environments</a:t>
            </a:r>
          </a:p>
          <a:p>
            <a:pPr>
              <a:buFont typeface="Wingdings" panose="05000000000000000000" pitchFamily="2" charset="2"/>
              <a:buChar char="§"/>
            </a:pPr>
            <a:r>
              <a:rPr lang="en-GB" sz="2400" dirty="0"/>
              <a:t>Appeal lies in flexibility, choice, and the communal atmosphere</a:t>
            </a:r>
          </a:p>
          <a:p>
            <a:pPr>
              <a:buFont typeface="Wingdings" panose="05000000000000000000" pitchFamily="2" charset="2"/>
              <a:buChar char="§"/>
            </a:pPr>
            <a:r>
              <a:rPr lang="en-GB" sz="2400" dirty="0"/>
              <a:t>Spaces offer culinary variety, flexible pricing, and social dining environments that appeal to modern consumers seeking convenience and variety without sacrificing quality</a:t>
            </a:r>
          </a:p>
          <a:p>
            <a:pPr>
              <a:buFont typeface="Wingdings" panose="05000000000000000000" pitchFamily="2" charset="2"/>
              <a:buChar char="§"/>
            </a:pPr>
            <a:r>
              <a:rPr lang="en-GB" sz="2400" dirty="0"/>
              <a:t>Fast paced service environments, such as gourmet street food markets or food trucks, have expanded rapidly</a:t>
            </a:r>
          </a:p>
        </p:txBody>
      </p:sp>
      <p:sp>
        <p:nvSpPr>
          <p:cNvPr id="4" name="Footer Placeholder 3">
            <a:extLst>
              <a:ext uri="{FF2B5EF4-FFF2-40B4-BE49-F238E27FC236}">
                <a16:creationId xmlns:a16="http://schemas.microsoft.com/office/drawing/2014/main" id="{671A7B85-83CF-944C-771A-40875546D456}"/>
              </a:ext>
            </a:extLst>
          </p:cNvPr>
          <p:cNvSpPr>
            <a:spLocks noGrp="1"/>
          </p:cNvSpPr>
          <p:nvPr>
            <p:ph type="ftr" sz="quarter" idx="11"/>
          </p:nvPr>
        </p:nvSpPr>
        <p:spPr/>
        <p:txBody>
          <a:bodyPr/>
          <a:lstStyle/>
          <a:p>
            <a:r>
              <a:rPr lang="en-US" sz="1000"/>
              <a:t>© 2026 David Graham et al. Culinary and Food Service Operations Management for Industry 5.0. Goodfellow Publishers</a:t>
            </a:r>
            <a:endParaRPr lang="en-GB" sz="1000" dirty="0"/>
          </a:p>
        </p:txBody>
      </p:sp>
    </p:spTree>
    <p:extLst>
      <p:ext uri="{BB962C8B-B14F-4D97-AF65-F5344CB8AC3E}">
        <p14:creationId xmlns:p14="http://schemas.microsoft.com/office/powerpoint/2010/main" val="179013033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405</TotalTime>
  <Words>2300</Words>
  <Application>Microsoft Office PowerPoint</Application>
  <PresentationFormat>Widescreen</PresentationFormat>
  <Paragraphs>174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Gill Sans MT</vt:lpstr>
      <vt:lpstr>Wingdings</vt:lpstr>
      <vt:lpstr>Office Theme</vt:lpstr>
      <vt:lpstr>Chapter 8 Service Redefined, Customer Experience and Personalisation in the Future</vt:lpstr>
      <vt:lpstr>Chapter 8</vt:lpstr>
      <vt:lpstr>The meaning of service</vt:lpstr>
      <vt:lpstr>Changes in dining experiences</vt:lpstr>
      <vt:lpstr>Changes in dining experiences (cont’d)</vt:lpstr>
      <vt:lpstr>Experience Economy</vt:lpstr>
      <vt:lpstr>Experience Economy – the Four Realms</vt:lpstr>
      <vt:lpstr>Social dining</vt:lpstr>
      <vt:lpstr>Social dining (cont’d)</vt:lpstr>
      <vt:lpstr>Digitalisation of the dining experience</vt:lpstr>
      <vt:lpstr>The Future of Food </vt:lpstr>
      <vt:lpstr>Customer experience model</vt:lpstr>
      <vt:lpstr>SERVQUAL gap and technology</vt:lpstr>
      <vt:lpstr>Service delivery of the future</vt:lpstr>
      <vt:lpstr>Future Trends </vt:lpstr>
      <vt:lpstr>Future Trends (cont’d) </vt:lpstr>
      <vt:lpstr>The role of AI, big data, analytics and personalisation</vt:lpstr>
      <vt:lpstr>E-menus, visualisation and digital tools</vt:lpstr>
      <vt:lpstr>What next: The future horizon</vt:lpstr>
      <vt:lpstr>What next: The future horizon</vt:lpstr>
      <vt:lpstr>Strategic planning for technology readiness in food service operations</vt:lpstr>
      <vt:lpstr>Summary </vt:lpstr>
      <vt:lpstr>Revision Questions </vt:lpstr>
      <vt:lpstr>End of Chapter 8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 Service Redefined, Customer Experience and Personalisation in the Future</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30</cp:revision>
  <cp:lastPrinted>2026-06-24T12:20:13Z</cp:lastPrinted>
  <dcterms:created xsi:type="dcterms:W3CDTF">2026-06-05T08:47:25Z</dcterms:created>
  <dcterms:modified xsi:type="dcterms:W3CDTF">2026-06-30T17:01:56Z</dcterms:modified>
</cp:coreProperties>
</file>